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8" r:id="rId3"/>
    <p:sldId id="294" r:id="rId4"/>
    <p:sldId id="257" r:id="rId5"/>
    <p:sldId id="259" r:id="rId6"/>
    <p:sldId id="260" r:id="rId7"/>
    <p:sldId id="261" r:id="rId8"/>
    <p:sldId id="262" r:id="rId9"/>
    <p:sldId id="263" r:id="rId10"/>
    <p:sldId id="264" r:id="rId11"/>
    <p:sldId id="265" r:id="rId12"/>
    <p:sldId id="267" r:id="rId13"/>
    <p:sldId id="272" r:id="rId14"/>
    <p:sldId id="271" r:id="rId15"/>
    <p:sldId id="268" r:id="rId16"/>
    <p:sldId id="269" r:id="rId17"/>
    <p:sldId id="273" r:id="rId18"/>
    <p:sldId id="274" r:id="rId19"/>
    <p:sldId id="275" r:id="rId20"/>
    <p:sldId id="276" r:id="rId21"/>
    <p:sldId id="277" r:id="rId22"/>
    <p:sldId id="278" r:id="rId23"/>
    <p:sldId id="279" r:id="rId24"/>
    <p:sldId id="280" r:id="rId25"/>
    <p:sldId id="281" r:id="rId26"/>
    <p:sldId id="283" r:id="rId27"/>
    <p:sldId id="282" r:id="rId28"/>
    <p:sldId id="284" r:id="rId29"/>
    <p:sldId id="285" r:id="rId30"/>
    <p:sldId id="286" r:id="rId31"/>
    <p:sldId id="287" r:id="rId32"/>
    <p:sldId id="288" r:id="rId33"/>
    <p:sldId id="289" r:id="rId34"/>
    <p:sldId id="290" r:id="rId35"/>
    <p:sldId id="291" r:id="rId36"/>
    <p:sldId id="292" r:id="rId37"/>
    <p:sldId id="296" r:id="rId38"/>
    <p:sldId id="295" r:id="rId39"/>
    <p:sldId id="293" r:id="rId40"/>
    <p:sldId id="297" r:id="rId41"/>
    <p:sldId id="299" r:id="rId42"/>
    <p:sldId id="298" r:id="rId43"/>
    <p:sldId id="300" r:id="rId44"/>
    <p:sldId id="301" r:id="rId45"/>
    <p:sldId id="302" r:id="rId46"/>
    <p:sldId id="303" r:id="rId47"/>
    <p:sldId id="304" r:id="rId48"/>
    <p:sldId id="305" r:id="rId49"/>
    <p:sldId id="306" r:id="rId50"/>
    <p:sldId id="307" r:id="rId51"/>
    <p:sldId id="308" r:id="rId52"/>
    <p:sldId id="309" r:id="rId53"/>
    <p:sldId id="310" r:id="rId54"/>
    <p:sldId id="311" r:id="rId55"/>
    <p:sldId id="312" r:id="rId56"/>
    <p:sldId id="313" r:id="rId57"/>
    <p:sldId id="314" r:id="rId58"/>
    <p:sldId id="315" r:id="rId59"/>
    <p:sldId id="316" r:id="rId60"/>
    <p:sldId id="318" r:id="rId61"/>
    <p:sldId id="319" r:id="rId62"/>
    <p:sldId id="320" r:id="rId63"/>
    <p:sldId id="321" r:id="rId64"/>
    <p:sldId id="322" r:id="rId65"/>
    <p:sldId id="323" r:id="rId66"/>
    <p:sldId id="324" r:id="rId67"/>
    <p:sldId id="325" r:id="rId68"/>
    <p:sldId id="326" r:id="rId69"/>
    <p:sldId id="327" r:id="rId70"/>
    <p:sldId id="328" r:id="rId71"/>
    <p:sldId id="329" r:id="rId72"/>
    <p:sldId id="330" r:id="rId73"/>
    <p:sldId id="331" r:id="rId74"/>
    <p:sldId id="332" r:id="rId75"/>
    <p:sldId id="333" r:id="rId76"/>
    <p:sldId id="335" r:id="rId77"/>
    <p:sldId id="336" r:id="rId78"/>
    <p:sldId id="334" r:id="rId79"/>
    <p:sldId id="337" r:id="rId80"/>
    <p:sldId id="338" r:id="rId81"/>
    <p:sldId id="339" r:id="rId82"/>
    <p:sldId id="340" r:id="rId83"/>
    <p:sldId id="341" r:id="rId84"/>
    <p:sldId id="343" r:id="rId85"/>
    <p:sldId id="342" r:id="rId86"/>
    <p:sldId id="344" r:id="rId87"/>
    <p:sldId id="345" r:id="rId88"/>
    <p:sldId id="346" r:id="rId89"/>
    <p:sldId id="347" r:id="rId90"/>
    <p:sldId id="348" r:id="rId91"/>
    <p:sldId id="349" r:id="rId92"/>
    <p:sldId id="350" r:id="rId93"/>
    <p:sldId id="351" r:id="rId94"/>
    <p:sldId id="352" r:id="rId95"/>
    <p:sldId id="353" r:id="rId96"/>
    <p:sldId id="354" r:id="rId97"/>
    <p:sldId id="355" r:id="rId98"/>
    <p:sldId id="356" r:id="rId99"/>
    <p:sldId id="357" r:id="rId100"/>
    <p:sldId id="358" r:id="rId101"/>
    <p:sldId id="359" r:id="rId102"/>
    <p:sldId id="360" r:id="rId103"/>
    <p:sldId id="361" r:id="rId104"/>
    <p:sldId id="362" r:id="rId105"/>
    <p:sldId id="363" r:id="rId106"/>
    <p:sldId id="364" r:id="rId107"/>
    <p:sldId id="365" r:id="rId108"/>
    <p:sldId id="366" r:id="rId109"/>
    <p:sldId id="367" r:id="rId110"/>
    <p:sldId id="368" r:id="rId111"/>
    <p:sldId id="370" r:id="rId112"/>
    <p:sldId id="371" r:id="rId113"/>
    <p:sldId id="372" r:id="rId114"/>
    <p:sldId id="373" r:id="rId115"/>
    <p:sldId id="374" r:id="rId116"/>
    <p:sldId id="375" r:id="rId117"/>
    <p:sldId id="376" r:id="rId118"/>
    <p:sldId id="377" r:id="rId119"/>
    <p:sldId id="378" r:id="rId120"/>
    <p:sldId id="379" r:id="rId121"/>
    <p:sldId id="380" r:id="rId122"/>
    <p:sldId id="381" r:id="rId123"/>
    <p:sldId id="382" r:id="rId124"/>
    <p:sldId id="383" r:id="rId125"/>
    <p:sldId id="384" r:id="rId126"/>
    <p:sldId id="385" r:id="rId127"/>
    <p:sldId id="386" r:id="rId128"/>
    <p:sldId id="387" r:id="rId129"/>
    <p:sldId id="388" r:id="rId130"/>
    <p:sldId id="389" r:id="rId131"/>
    <p:sldId id="390" r:id="rId132"/>
    <p:sldId id="391" r:id="rId133"/>
    <p:sldId id="392" r:id="rId134"/>
    <p:sldId id="393" r:id="rId135"/>
    <p:sldId id="394" r:id="rId136"/>
    <p:sldId id="395" r:id="rId137"/>
    <p:sldId id="396" r:id="rId138"/>
    <p:sldId id="397" r:id="rId139"/>
    <p:sldId id="398" r:id="rId140"/>
    <p:sldId id="399" r:id="rId14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9D899"/>
    <a:srgbClr val="65474A"/>
    <a:srgbClr val="2C2D1F"/>
    <a:srgbClr val="F0DBA3"/>
    <a:srgbClr val="3C3C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839" autoAdjust="0"/>
    <p:restoredTop sz="94660"/>
  </p:normalViewPr>
  <p:slideViewPr>
    <p:cSldViewPr snapToGrid="0">
      <p:cViewPr>
        <p:scale>
          <a:sx n="43" d="100"/>
          <a:sy n="43" d="100"/>
        </p:scale>
        <p:origin x="2067" y="66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presProps" Target="pres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611808" y="3428998"/>
            <a:ext cx="5518066" cy="2268559"/>
          </a:xfrm>
        </p:spPr>
        <p:txBody>
          <a:bodyPr anchor="t">
            <a:normAutofit/>
          </a:bodyPr>
          <a:lstStyle>
            <a:lvl1pPr algn="r">
              <a:defRPr sz="6000"/>
            </a:lvl1pPr>
          </a:lstStyle>
          <a:p>
            <a:r>
              <a:rPr lang="en-US"/>
              <a:t>Click to edit Master title style</a:t>
            </a:r>
            <a:endParaRPr lang="en-US" dirty="0"/>
          </a:p>
        </p:txBody>
      </p:sp>
      <p:sp>
        <p:nvSpPr>
          <p:cNvPr id="3" name="Subtitle 2"/>
          <p:cNvSpPr>
            <a:spLocks noGrp="1"/>
          </p:cNvSpPr>
          <p:nvPr>
            <p:ph type="subTitle" idx="1"/>
          </p:nvPr>
        </p:nvSpPr>
        <p:spPr>
          <a:xfrm>
            <a:off x="2772274" y="2268786"/>
            <a:ext cx="5357600" cy="1160213"/>
          </a:xfrm>
        </p:spPr>
        <p:txBody>
          <a:bodyPr tIns="0" anchor="b">
            <a:normAutofit/>
          </a:bodyPr>
          <a:lstStyle>
            <a:lvl1pPr marL="0" indent="0" algn="r">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88185DC-DB19-4F57-B942-E48512E2D56D}" type="datetimeFigureOut">
              <a:rPr lang="en-US" smtClean="0"/>
              <a:t>10/18/2024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rIns="45720"/>
          <a:lstStyle/>
          <a:p>
            <a:fld id="{0EE418A3-57CD-4105-A8DA-2A64276B98BE}" type="slidenum">
              <a:rPr lang="en-US" smtClean="0"/>
              <a:t>‹#›</a:t>
            </a:fld>
            <a:endParaRPr lang="en-US"/>
          </a:p>
        </p:txBody>
      </p:sp>
      <p:sp>
        <p:nvSpPr>
          <p:cNvPr id="13" name="TextBox 12"/>
          <p:cNvSpPr txBox="1"/>
          <p:nvPr/>
        </p:nvSpPr>
        <p:spPr>
          <a:xfrm>
            <a:off x="2191282" y="3262852"/>
            <a:ext cx="415636" cy="461665"/>
          </a:xfrm>
          <a:prstGeom prst="rect">
            <a:avLst/>
          </a:prstGeom>
          <a:noFill/>
        </p:spPr>
        <p:txBody>
          <a:bodyPr wrap="square" rtlCol="0">
            <a:spAutoFit/>
          </a:bodyPr>
          <a:lstStyle/>
          <a:p>
            <a:pPr algn="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30972742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4" name="Rectangle 1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a:off x="2194236"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11808" y="808056"/>
            <a:ext cx="7954091" cy="1077229"/>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88185DC-DB19-4F57-B942-E48512E2D56D}" type="datetimeFigureOut">
              <a:rPr lang="en-US" smtClean="0"/>
              <a:t>10/18/2024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E418A3-57CD-4105-A8DA-2A64276B98BE}" type="slidenum">
              <a:rPr lang="en-US" smtClean="0"/>
              <a:t>‹#›</a:t>
            </a:fld>
            <a:endParaRPr lang="en-US"/>
          </a:p>
        </p:txBody>
      </p:sp>
    </p:spTree>
    <p:extLst>
      <p:ext uri="{BB962C8B-B14F-4D97-AF65-F5344CB8AC3E}">
        <p14:creationId xmlns:p14="http://schemas.microsoft.com/office/powerpoint/2010/main" val="9826691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5" name="Rectangle 1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rot="5400000">
            <a:off x="10337141" y="416061"/>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Vertical Title 1"/>
          <p:cNvSpPr>
            <a:spLocks noGrp="1"/>
          </p:cNvSpPr>
          <p:nvPr>
            <p:ph type="title" orient="vert"/>
          </p:nvPr>
        </p:nvSpPr>
        <p:spPr>
          <a:xfrm>
            <a:off x="9239380" y="805818"/>
            <a:ext cx="1326519" cy="5244126"/>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2608751" y="970410"/>
            <a:ext cx="6466903" cy="507953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88185DC-DB19-4F57-B942-E48512E2D56D}" type="datetimeFigureOut">
              <a:rPr lang="en-US" smtClean="0"/>
              <a:t>10/18/2024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E418A3-57CD-4105-A8DA-2A64276B98BE}" type="slidenum">
              <a:rPr lang="en-US" smtClean="0"/>
              <a:t>‹#›</a:t>
            </a:fld>
            <a:endParaRPr lang="en-US"/>
          </a:p>
        </p:txBody>
      </p:sp>
    </p:spTree>
    <p:extLst>
      <p:ext uri="{BB962C8B-B14F-4D97-AF65-F5344CB8AC3E}">
        <p14:creationId xmlns:p14="http://schemas.microsoft.com/office/powerpoint/2010/main" val="41366039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9" name="Rectangle 2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88185DC-DB19-4F57-B942-E48512E2D56D}" type="datetimeFigureOut">
              <a:rPr lang="en-US" smtClean="0"/>
              <a:t>10/18/2024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E418A3-57CD-4105-A8DA-2A64276B98BE}" type="slidenum">
              <a:rPr lang="en-US" smtClean="0"/>
              <a:t>‹#›</a:t>
            </a:fld>
            <a:endParaRPr lang="en-US"/>
          </a:p>
        </p:txBody>
      </p:sp>
      <p:sp>
        <p:nvSpPr>
          <p:cNvPr id="7" name="TextBox 6"/>
          <p:cNvSpPr txBox="1"/>
          <p:nvPr/>
        </p:nvSpPr>
        <p:spPr>
          <a:xfrm>
            <a:off x="2194943"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16678429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4" name="Rectangle 2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TextBox 10"/>
          <p:cNvSpPr txBox="1"/>
          <p:nvPr/>
        </p:nvSpPr>
        <p:spPr>
          <a:xfrm>
            <a:off x="2191843" y="296258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3147254"/>
            <a:ext cx="7956560" cy="1424746"/>
          </a:xfrm>
        </p:spPr>
        <p:txBody>
          <a:bodyPr anchor="t">
            <a:normAutofit/>
          </a:bodyPr>
          <a:lstStyle>
            <a:lvl1pPr algn="r">
              <a:defRPr sz="3200"/>
            </a:lvl1pPr>
          </a:lstStyle>
          <a:p>
            <a:r>
              <a:rPr lang="en-US"/>
              <a:t>Click to edit Master title style</a:t>
            </a:r>
            <a:endParaRPr lang="en-US" dirty="0"/>
          </a:p>
        </p:txBody>
      </p:sp>
      <p:sp>
        <p:nvSpPr>
          <p:cNvPr id="3" name="Text Placeholder 2"/>
          <p:cNvSpPr>
            <a:spLocks noGrp="1"/>
          </p:cNvSpPr>
          <p:nvPr>
            <p:ph type="body" idx="1"/>
          </p:nvPr>
        </p:nvSpPr>
        <p:spPr>
          <a:xfrm>
            <a:off x="2773968" y="2268786"/>
            <a:ext cx="7791931" cy="878468"/>
          </a:xfrm>
        </p:spPr>
        <p:txBody>
          <a:bodyPr tIns="0" anchor="b">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88185DC-DB19-4F57-B942-E48512E2D56D}" type="datetimeFigureOut">
              <a:rPr lang="en-US" smtClean="0"/>
              <a:t>10/18/2024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E418A3-57CD-4105-A8DA-2A64276B98BE}" type="slidenum">
              <a:rPr lang="en-US" smtClean="0"/>
              <a:t>‹#›</a:t>
            </a:fld>
            <a:endParaRPr lang="en-US"/>
          </a:p>
        </p:txBody>
      </p:sp>
    </p:spTree>
    <p:extLst>
      <p:ext uri="{BB962C8B-B14F-4D97-AF65-F5344CB8AC3E}">
        <p14:creationId xmlns:p14="http://schemas.microsoft.com/office/powerpoint/2010/main" val="28933255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6" name="Rectangle 25"/>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609873" y="805817"/>
            <a:ext cx="7950984" cy="10817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2605374" y="2052116"/>
            <a:ext cx="3891960" cy="39978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66636" y="2052114"/>
            <a:ext cx="3894222" cy="399782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88185DC-DB19-4F57-B942-E48512E2D56D}" type="datetimeFigureOut">
              <a:rPr lang="en-US" smtClean="0"/>
              <a:t>10/18/2024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E418A3-57CD-4105-A8DA-2A64276B98BE}" type="slidenum">
              <a:rPr lang="en-US" smtClean="0"/>
              <a:t>‹#›</a:t>
            </a:fld>
            <a:endParaRPr lang="en-US"/>
          </a:p>
        </p:txBody>
      </p:sp>
      <p:sp>
        <p:nvSpPr>
          <p:cNvPr id="10" name="TextBox 9"/>
          <p:cNvSpPr txBox="1"/>
          <p:nvPr/>
        </p:nvSpPr>
        <p:spPr>
          <a:xfrm>
            <a:off x="2196172" y="641223"/>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7609732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0" name="Rectangle 19"/>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extBox 11"/>
          <p:cNvSpPr txBox="1"/>
          <p:nvPr/>
        </p:nvSpPr>
        <p:spPr>
          <a:xfrm>
            <a:off x="2193650" y="636424"/>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805818"/>
            <a:ext cx="7956560" cy="1078348"/>
          </a:xfrm>
        </p:spPr>
        <p:txBody>
          <a:bodyPr/>
          <a:lstStyle/>
          <a:p>
            <a:r>
              <a:rPr lang="en-US"/>
              <a:t>Click to edit Master title style</a:t>
            </a:r>
            <a:endParaRPr lang="en-US" dirty="0"/>
          </a:p>
        </p:txBody>
      </p:sp>
      <p:sp>
        <p:nvSpPr>
          <p:cNvPr id="3" name="Text Placeholder 2"/>
          <p:cNvSpPr>
            <a:spLocks noGrp="1"/>
          </p:cNvSpPr>
          <p:nvPr>
            <p:ph type="body" idx="1"/>
          </p:nvPr>
        </p:nvSpPr>
        <p:spPr>
          <a:xfrm>
            <a:off x="2609285" y="2052115"/>
            <a:ext cx="3896467"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609285" y="2851331"/>
            <a:ext cx="3893623" cy="30714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66634" y="2052115"/>
            <a:ext cx="3899798"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66635" y="2851331"/>
            <a:ext cx="3899798" cy="30714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88185DC-DB19-4F57-B942-E48512E2D56D}" type="datetimeFigureOut">
              <a:rPr lang="en-US" smtClean="0"/>
              <a:t>10/18/2024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EE418A3-57CD-4105-A8DA-2A64276B98BE}" type="slidenum">
              <a:rPr lang="en-US" smtClean="0"/>
              <a:t>‹#›</a:t>
            </a:fld>
            <a:endParaRPr lang="en-US"/>
          </a:p>
        </p:txBody>
      </p:sp>
    </p:spTree>
    <p:extLst>
      <p:ext uri="{BB962C8B-B14F-4D97-AF65-F5344CB8AC3E}">
        <p14:creationId xmlns:p14="http://schemas.microsoft.com/office/powerpoint/2010/main" val="1204343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3" name="Rectangle 12"/>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88185DC-DB19-4F57-B942-E48512E2D56D}" type="datetimeFigureOut">
              <a:rPr lang="en-US" smtClean="0"/>
              <a:t>10/18/2024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EE418A3-57CD-4105-A8DA-2A64276B98BE}" type="slidenum">
              <a:rPr lang="en-US" smtClean="0"/>
              <a:t>‹#›</a:t>
            </a:fld>
            <a:endParaRPr lang="en-US"/>
          </a:p>
        </p:txBody>
      </p:sp>
      <p:sp>
        <p:nvSpPr>
          <p:cNvPr id="8" name="TextBox 7"/>
          <p:cNvSpPr txBox="1"/>
          <p:nvPr/>
        </p:nvSpPr>
        <p:spPr>
          <a:xfrm>
            <a:off x="2196172" y="64122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6711228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2" name="Rectangle 11"/>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C88185DC-DB19-4F57-B942-E48512E2D56D}" type="datetimeFigureOut">
              <a:rPr lang="en-US" smtClean="0"/>
              <a:t>10/18/2024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EE418A3-57CD-4105-A8DA-2A64276B98BE}" type="slidenum">
              <a:rPr lang="en-US" smtClean="0"/>
              <a:t>‹#›</a:t>
            </a:fld>
            <a:endParaRPr lang="en-US"/>
          </a:p>
        </p:txBody>
      </p:sp>
    </p:spTree>
    <p:extLst>
      <p:ext uri="{BB962C8B-B14F-4D97-AF65-F5344CB8AC3E}">
        <p14:creationId xmlns:p14="http://schemas.microsoft.com/office/powerpoint/2010/main" val="247533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5" name="Rectangle 2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TextBox 9"/>
          <p:cNvSpPr txBox="1"/>
          <p:nvPr/>
        </p:nvSpPr>
        <p:spPr>
          <a:xfrm>
            <a:off x="1554154"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0323" y="1282451"/>
            <a:ext cx="2664361" cy="1903241"/>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120154" y="805818"/>
            <a:ext cx="5446278" cy="52441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70322" y="3186154"/>
            <a:ext cx="2664361" cy="2386397"/>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88185DC-DB19-4F57-B942-E48512E2D56D}" type="datetimeFigureOut">
              <a:rPr lang="en-US" smtClean="0"/>
              <a:t>10/18/2024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E418A3-57CD-4105-A8DA-2A64276B98BE}" type="slidenum">
              <a:rPr lang="en-US" smtClean="0"/>
              <a:t>‹#›</a:t>
            </a:fld>
            <a:endParaRPr lang="en-US"/>
          </a:p>
        </p:txBody>
      </p:sp>
    </p:spTree>
    <p:extLst>
      <p:ext uri="{BB962C8B-B14F-4D97-AF65-F5344CB8AC3E}">
        <p14:creationId xmlns:p14="http://schemas.microsoft.com/office/powerpoint/2010/main" val="15752467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9" name="Rectangle 1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6747062" y="3229"/>
            <a:ext cx="4629734"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0" name="TextBox 9"/>
          <p:cNvSpPr txBox="1"/>
          <p:nvPr/>
        </p:nvSpPr>
        <p:spPr>
          <a:xfrm>
            <a:off x="1554686"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1241" y="1282452"/>
            <a:ext cx="3970986" cy="1900473"/>
          </a:xfrm>
        </p:spPr>
        <p:txBody>
          <a:bodyPr anchor="b">
            <a:normAutofit/>
          </a:bodyP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970322" y="3182928"/>
            <a:ext cx="3971874" cy="2386394"/>
          </a:xfrm>
        </p:spPr>
        <p:txBody>
          <a:bodyPr>
            <a:normAutofit/>
          </a:bodyPr>
          <a:lstStyle>
            <a:lvl1pPr marL="0" indent="0" algn="l">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88185DC-DB19-4F57-B942-E48512E2D56D}" type="datetimeFigureOut">
              <a:rPr lang="en-US" smtClean="0"/>
              <a:t>10/18/2024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E418A3-57CD-4105-A8DA-2A64276B98BE}" type="slidenum">
              <a:rPr lang="en-US" smtClean="0"/>
              <a:t>‹#›</a:t>
            </a:fld>
            <a:endParaRPr lang="en-US"/>
          </a:p>
        </p:txBody>
      </p:sp>
    </p:spTree>
    <p:extLst>
      <p:ext uri="{BB962C8B-B14F-4D97-AF65-F5344CB8AC3E}">
        <p14:creationId xmlns:p14="http://schemas.microsoft.com/office/powerpoint/2010/main" val="31887640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8" name="Picture 1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5" name="Picture 1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8" name="Rectangle 7"/>
          <p:cNvSpPr/>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611808" y="808056"/>
            <a:ext cx="7958331" cy="1077229"/>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773599" y="2052116"/>
            <a:ext cx="7796540" cy="3997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810065" y="5270604"/>
            <a:ext cx="2662729" cy="182880"/>
          </a:xfrm>
          <a:prstGeom prst="rect">
            <a:avLst/>
          </a:prstGeom>
        </p:spPr>
        <p:txBody>
          <a:bodyPr vert="horz" lIns="91440" tIns="18288" rIns="91440" bIns="45720" rtlCol="0" anchor="t"/>
          <a:lstStyle>
            <a:lvl1pPr algn="r">
              <a:defRPr sz="800">
                <a:solidFill>
                  <a:schemeClr val="tx1">
                    <a:tint val="75000"/>
                  </a:schemeClr>
                </a:solidFill>
                <a:latin typeface="+mn-lt"/>
              </a:defRPr>
            </a:lvl1pPr>
          </a:lstStyle>
          <a:p>
            <a:fld id="{C88185DC-DB19-4F57-B942-E48512E2D56D}" type="datetimeFigureOut">
              <a:rPr lang="en-US" smtClean="0"/>
              <a:t>10/18/2024</a:t>
            </a:fld>
            <a:endParaRPr lang="en-US"/>
          </a:p>
        </p:txBody>
      </p:sp>
      <p:sp>
        <p:nvSpPr>
          <p:cNvPr id="5" name="Footer Placeholder 4"/>
          <p:cNvSpPr>
            <a:spLocks noGrp="1"/>
          </p:cNvSpPr>
          <p:nvPr>
            <p:ph type="ftr" sz="quarter" idx="3"/>
          </p:nvPr>
        </p:nvSpPr>
        <p:spPr>
          <a:xfrm rot="5400000">
            <a:off x="-2237130" y="3661144"/>
            <a:ext cx="5885352" cy="179176"/>
          </a:xfrm>
          <a:prstGeom prst="rect">
            <a:avLst/>
          </a:prstGeom>
        </p:spPr>
        <p:txBody>
          <a:bodyPr vert="horz" lIns="91440" tIns="45720" rIns="91440" bIns="18288" rtlCol="0" anchor="b"/>
          <a:lstStyle>
            <a:lvl1pPr algn="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58407" y="164592"/>
            <a:ext cx="636727" cy="322851"/>
          </a:xfrm>
          <a:prstGeom prst="rect">
            <a:avLst/>
          </a:prstGeom>
        </p:spPr>
        <p:txBody>
          <a:bodyPr vert="horz" lIns="91440" tIns="45720" rIns="45720" bIns="45720" rtlCol="0" anchor="ctr"/>
          <a:lstStyle>
            <a:lvl1pPr algn="r">
              <a:defRPr sz="1800">
                <a:solidFill>
                  <a:schemeClr val="tx1">
                    <a:tint val="75000"/>
                  </a:schemeClr>
                </a:solidFill>
              </a:defRPr>
            </a:lvl1pPr>
          </a:lstStyle>
          <a:p>
            <a:fld id="{0EE418A3-57CD-4105-A8DA-2A64276B98BE}" type="slidenum">
              <a:rPr lang="en-US" smtClean="0"/>
              <a:t>‹#›</a:t>
            </a:fld>
            <a:endParaRPr lang="en-US"/>
          </a:p>
        </p:txBody>
      </p:sp>
      <p:sp>
        <p:nvSpPr>
          <p:cNvPr id="57" name="Rectangle 56"/>
          <p:cNvSpPr/>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989628261"/>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p:titleStyle>
    <p:bodyStyle>
      <a:lvl1pPr marL="344488" indent="-344488" algn="l" defTabSz="914400" rtl="0" eaLnBrk="1" latinLnBrk="0" hangingPunct="1">
        <a:lnSpc>
          <a:spcPct val="120000"/>
        </a:lnSpc>
        <a:spcBef>
          <a:spcPts val="10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biblehub.com/greek/e_n_1510.htm" TargetMode="External"/><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2" Type="http://schemas.openxmlformats.org/officeDocument/2006/relationships/image" Target="../media/image99.jpg"/><Relationship Id="rId1" Type="http://schemas.openxmlformats.org/officeDocument/2006/relationships/slideLayout" Target="../slideLayouts/slideLayout9.xml"/></Relationships>
</file>

<file path=ppt/slides/_rels/slide101.xml.rels><?xml version="1.0" encoding="UTF-8" standalone="yes"?>
<Relationships xmlns="http://schemas.openxmlformats.org/package/2006/relationships"><Relationship Id="rId2" Type="http://schemas.openxmlformats.org/officeDocument/2006/relationships/image" Target="../media/image100.jpg"/><Relationship Id="rId1" Type="http://schemas.openxmlformats.org/officeDocument/2006/relationships/slideLayout" Target="../slideLayouts/slideLayout9.xml"/></Relationships>
</file>

<file path=ppt/slides/_rels/slide102.xml.rels><?xml version="1.0" encoding="UTF-8" standalone="yes"?>
<Relationships xmlns="http://schemas.openxmlformats.org/package/2006/relationships"><Relationship Id="rId2" Type="http://schemas.openxmlformats.org/officeDocument/2006/relationships/image" Target="../media/image101.jpg"/><Relationship Id="rId1" Type="http://schemas.openxmlformats.org/officeDocument/2006/relationships/slideLayout" Target="../slideLayouts/slideLayout9.xml"/></Relationships>
</file>

<file path=ppt/slides/_rels/slide103.xml.rels><?xml version="1.0" encoding="UTF-8" standalone="yes"?>
<Relationships xmlns="http://schemas.openxmlformats.org/package/2006/relationships"><Relationship Id="rId2" Type="http://schemas.openxmlformats.org/officeDocument/2006/relationships/image" Target="../media/image102.jpg"/><Relationship Id="rId1" Type="http://schemas.openxmlformats.org/officeDocument/2006/relationships/slideLayout" Target="../slideLayouts/slideLayout9.xml"/></Relationships>
</file>

<file path=ppt/slides/_rels/slide104.xml.rels><?xml version="1.0" encoding="UTF-8" standalone="yes"?>
<Relationships xmlns="http://schemas.openxmlformats.org/package/2006/relationships"><Relationship Id="rId2" Type="http://schemas.openxmlformats.org/officeDocument/2006/relationships/image" Target="../media/image103.jpg"/><Relationship Id="rId1" Type="http://schemas.openxmlformats.org/officeDocument/2006/relationships/slideLayout" Target="../slideLayouts/slideLayout9.xml"/></Relationships>
</file>

<file path=ppt/slides/_rels/slide105.xml.rels><?xml version="1.0" encoding="UTF-8" standalone="yes"?>
<Relationships xmlns="http://schemas.openxmlformats.org/package/2006/relationships"><Relationship Id="rId2" Type="http://schemas.openxmlformats.org/officeDocument/2006/relationships/image" Target="../media/image104.jpg"/><Relationship Id="rId1" Type="http://schemas.openxmlformats.org/officeDocument/2006/relationships/slideLayout" Target="../slideLayouts/slideLayout9.xml"/></Relationships>
</file>

<file path=ppt/slides/_rels/slide106.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9.xml"/></Relationships>
</file>

<file path=ppt/slides/_rels/slide107.xml.rels><?xml version="1.0" encoding="UTF-8" standalone="yes"?>
<Relationships xmlns="http://schemas.openxmlformats.org/package/2006/relationships"><Relationship Id="rId2" Type="http://schemas.openxmlformats.org/officeDocument/2006/relationships/image" Target="../media/image106.jpg"/><Relationship Id="rId1" Type="http://schemas.openxmlformats.org/officeDocument/2006/relationships/slideLayout" Target="../slideLayouts/slideLayout9.xml"/></Relationships>
</file>

<file path=ppt/slides/_rels/slide108.xml.rels><?xml version="1.0" encoding="UTF-8" standalone="yes"?>
<Relationships xmlns="http://schemas.openxmlformats.org/package/2006/relationships"><Relationship Id="rId2" Type="http://schemas.openxmlformats.org/officeDocument/2006/relationships/image" Target="../media/image107.jpg"/><Relationship Id="rId1" Type="http://schemas.openxmlformats.org/officeDocument/2006/relationships/slideLayout" Target="../slideLayouts/slideLayout9.xml"/></Relationships>
</file>

<file path=ppt/slides/_rels/slide109.xml.rels><?xml version="1.0" encoding="UTF-8" standalone="yes"?>
<Relationships xmlns="http://schemas.openxmlformats.org/package/2006/relationships"><Relationship Id="rId2" Type="http://schemas.openxmlformats.org/officeDocument/2006/relationships/image" Target="../media/image108.jp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10.xml.rels><?xml version="1.0" encoding="UTF-8" standalone="yes"?>
<Relationships xmlns="http://schemas.openxmlformats.org/package/2006/relationships"><Relationship Id="rId2" Type="http://schemas.openxmlformats.org/officeDocument/2006/relationships/image" Target="../media/image67.jpg"/><Relationship Id="rId1" Type="http://schemas.openxmlformats.org/officeDocument/2006/relationships/slideLayout" Target="../slideLayouts/slideLayout9.xml"/></Relationships>
</file>

<file path=ppt/slides/_rels/slide111.xml.rels><?xml version="1.0" encoding="UTF-8" standalone="yes"?>
<Relationships xmlns="http://schemas.openxmlformats.org/package/2006/relationships"><Relationship Id="rId2" Type="http://schemas.openxmlformats.org/officeDocument/2006/relationships/image" Target="../media/image109.jpg"/><Relationship Id="rId1" Type="http://schemas.openxmlformats.org/officeDocument/2006/relationships/slideLayout" Target="../slideLayouts/slideLayout9.xml"/></Relationships>
</file>

<file path=ppt/slides/_rels/slide112.xml.rels><?xml version="1.0" encoding="UTF-8" standalone="yes"?>
<Relationships xmlns="http://schemas.openxmlformats.org/package/2006/relationships"><Relationship Id="rId2" Type="http://schemas.openxmlformats.org/officeDocument/2006/relationships/image" Target="../media/image110.jpg"/><Relationship Id="rId1" Type="http://schemas.openxmlformats.org/officeDocument/2006/relationships/slideLayout" Target="../slideLayouts/slideLayout9.xml"/></Relationships>
</file>

<file path=ppt/slides/_rels/slide113.xml.rels><?xml version="1.0" encoding="UTF-8" standalone="yes"?>
<Relationships xmlns="http://schemas.openxmlformats.org/package/2006/relationships"><Relationship Id="rId2" Type="http://schemas.openxmlformats.org/officeDocument/2006/relationships/image" Target="../media/image111.jpg"/><Relationship Id="rId1" Type="http://schemas.openxmlformats.org/officeDocument/2006/relationships/slideLayout" Target="../slideLayouts/slideLayout9.xml"/></Relationships>
</file>

<file path=ppt/slides/_rels/slide114.xml.rels><?xml version="1.0" encoding="UTF-8" standalone="yes"?>
<Relationships xmlns="http://schemas.openxmlformats.org/package/2006/relationships"><Relationship Id="rId2" Type="http://schemas.openxmlformats.org/officeDocument/2006/relationships/image" Target="../media/image112.jpg"/><Relationship Id="rId1" Type="http://schemas.openxmlformats.org/officeDocument/2006/relationships/slideLayout" Target="../slideLayouts/slideLayout9.xml"/></Relationships>
</file>

<file path=ppt/slides/_rels/slide115.xml.rels><?xml version="1.0" encoding="UTF-8" standalone="yes"?>
<Relationships xmlns="http://schemas.openxmlformats.org/package/2006/relationships"><Relationship Id="rId2" Type="http://schemas.openxmlformats.org/officeDocument/2006/relationships/image" Target="../media/image113.jpg"/><Relationship Id="rId1" Type="http://schemas.openxmlformats.org/officeDocument/2006/relationships/slideLayout" Target="../slideLayouts/slideLayout9.xml"/></Relationships>
</file>

<file path=ppt/slides/_rels/slide116.xml.rels><?xml version="1.0" encoding="UTF-8" standalone="yes"?>
<Relationships xmlns="http://schemas.openxmlformats.org/package/2006/relationships"><Relationship Id="rId2" Type="http://schemas.openxmlformats.org/officeDocument/2006/relationships/image" Target="../media/image114.jpg"/><Relationship Id="rId1" Type="http://schemas.openxmlformats.org/officeDocument/2006/relationships/slideLayout" Target="../slideLayouts/slideLayout9.xml"/></Relationships>
</file>

<file path=ppt/slides/_rels/slide117.xml.rels><?xml version="1.0" encoding="UTF-8" standalone="yes"?>
<Relationships xmlns="http://schemas.openxmlformats.org/package/2006/relationships"><Relationship Id="rId2" Type="http://schemas.openxmlformats.org/officeDocument/2006/relationships/image" Target="../media/image115.jpg"/><Relationship Id="rId1" Type="http://schemas.openxmlformats.org/officeDocument/2006/relationships/slideLayout" Target="../slideLayouts/slideLayout9.xml"/></Relationships>
</file>

<file path=ppt/slides/_rels/slide118.xml.rels><?xml version="1.0" encoding="UTF-8" standalone="yes"?>
<Relationships xmlns="http://schemas.openxmlformats.org/package/2006/relationships"><Relationship Id="rId2" Type="http://schemas.openxmlformats.org/officeDocument/2006/relationships/image" Target="../media/image116.jpg"/><Relationship Id="rId1" Type="http://schemas.openxmlformats.org/officeDocument/2006/relationships/slideLayout" Target="../slideLayouts/slideLayout9.xml"/></Relationships>
</file>

<file path=ppt/slides/_rels/slide119.xml.rels><?xml version="1.0" encoding="UTF-8" standalone="yes"?>
<Relationships xmlns="http://schemas.openxmlformats.org/package/2006/relationships"><Relationship Id="rId2" Type="http://schemas.openxmlformats.org/officeDocument/2006/relationships/image" Target="../media/image117.jp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20.xml.rels><?xml version="1.0" encoding="UTF-8" standalone="yes"?>
<Relationships xmlns="http://schemas.openxmlformats.org/package/2006/relationships"><Relationship Id="rId2" Type="http://schemas.openxmlformats.org/officeDocument/2006/relationships/image" Target="../media/image118.jpg"/><Relationship Id="rId1" Type="http://schemas.openxmlformats.org/officeDocument/2006/relationships/slideLayout" Target="../slideLayouts/slideLayout9.xml"/></Relationships>
</file>

<file path=ppt/slides/_rels/slide121.xml.rels><?xml version="1.0" encoding="UTF-8" standalone="yes"?>
<Relationships xmlns="http://schemas.openxmlformats.org/package/2006/relationships"><Relationship Id="rId2" Type="http://schemas.openxmlformats.org/officeDocument/2006/relationships/image" Target="../media/image119.jpg"/><Relationship Id="rId1" Type="http://schemas.openxmlformats.org/officeDocument/2006/relationships/slideLayout" Target="../slideLayouts/slideLayout9.xml"/></Relationships>
</file>

<file path=ppt/slides/_rels/slide122.xml.rels><?xml version="1.0" encoding="UTF-8" standalone="yes"?>
<Relationships xmlns="http://schemas.openxmlformats.org/package/2006/relationships"><Relationship Id="rId2" Type="http://schemas.openxmlformats.org/officeDocument/2006/relationships/image" Target="../media/image120.jpg"/><Relationship Id="rId1" Type="http://schemas.openxmlformats.org/officeDocument/2006/relationships/slideLayout" Target="../slideLayouts/slideLayout9.xml"/></Relationships>
</file>

<file path=ppt/slides/_rels/slide123.xml.rels><?xml version="1.0" encoding="UTF-8" standalone="yes"?>
<Relationships xmlns="http://schemas.openxmlformats.org/package/2006/relationships"><Relationship Id="rId2" Type="http://schemas.openxmlformats.org/officeDocument/2006/relationships/image" Target="../media/image121.jpg"/><Relationship Id="rId1" Type="http://schemas.openxmlformats.org/officeDocument/2006/relationships/slideLayout" Target="../slideLayouts/slideLayout9.xml"/></Relationships>
</file>

<file path=ppt/slides/_rels/slide124.xml.rels><?xml version="1.0" encoding="UTF-8" standalone="yes"?>
<Relationships xmlns="http://schemas.openxmlformats.org/package/2006/relationships"><Relationship Id="rId2" Type="http://schemas.openxmlformats.org/officeDocument/2006/relationships/image" Target="../media/image122.jpg"/><Relationship Id="rId1" Type="http://schemas.openxmlformats.org/officeDocument/2006/relationships/slideLayout" Target="../slideLayouts/slideLayout9.xml"/></Relationships>
</file>

<file path=ppt/slides/_rels/slide125.xml.rels><?xml version="1.0" encoding="UTF-8" standalone="yes"?>
<Relationships xmlns="http://schemas.openxmlformats.org/package/2006/relationships"><Relationship Id="rId2" Type="http://schemas.openxmlformats.org/officeDocument/2006/relationships/image" Target="../media/image123.jpg"/><Relationship Id="rId1" Type="http://schemas.openxmlformats.org/officeDocument/2006/relationships/slideLayout" Target="../slideLayouts/slideLayout9.xml"/></Relationships>
</file>

<file path=ppt/slides/_rels/slide126.xml.rels><?xml version="1.0" encoding="UTF-8" standalone="yes"?>
<Relationships xmlns="http://schemas.openxmlformats.org/package/2006/relationships"><Relationship Id="rId2" Type="http://schemas.openxmlformats.org/officeDocument/2006/relationships/image" Target="../media/image124.jpg"/><Relationship Id="rId1" Type="http://schemas.openxmlformats.org/officeDocument/2006/relationships/slideLayout" Target="../slideLayouts/slideLayout9.xml"/></Relationships>
</file>

<file path=ppt/slides/_rels/slide127.xml.rels><?xml version="1.0" encoding="UTF-8" standalone="yes"?>
<Relationships xmlns="http://schemas.openxmlformats.org/package/2006/relationships"><Relationship Id="rId2" Type="http://schemas.openxmlformats.org/officeDocument/2006/relationships/image" Target="../media/image125.jpg"/><Relationship Id="rId1" Type="http://schemas.openxmlformats.org/officeDocument/2006/relationships/slideLayout" Target="../slideLayouts/slideLayout9.xml"/></Relationships>
</file>

<file path=ppt/slides/_rels/slide128.xml.rels><?xml version="1.0" encoding="UTF-8" standalone="yes"?>
<Relationships xmlns="http://schemas.openxmlformats.org/package/2006/relationships"><Relationship Id="rId2" Type="http://schemas.openxmlformats.org/officeDocument/2006/relationships/image" Target="../media/image126.jpg"/><Relationship Id="rId1" Type="http://schemas.openxmlformats.org/officeDocument/2006/relationships/slideLayout" Target="../slideLayouts/slideLayout9.xml"/></Relationships>
</file>

<file path=ppt/slides/_rels/slide129.xml.rels><?xml version="1.0" encoding="UTF-8" standalone="yes"?>
<Relationships xmlns="http://schemas.openxmlformats.org/package/2006/relationships"><Relationship Id="rId2" Type="http://schemas.openxmlformats.org/officeDocument/2006/relationships/image" Target="../media/image127.jp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2" Type="http://schemas.openxmlformats.org/officeDocument/2006/relationships/image" Target="../media/image129.jpeg"/><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2" Type="http://schemas.openxmlformats.org/officeDocument/2006/relationships/image" Target="../media/image130.jpeg"/><Relationship Id="rId1" Type="http://schemas.openxmlformats.org/officeDocument/2006/relationships/slideLayout" Target="../slideLayouts/slideLayout7.xml"/></Relationships>
</file>

<file path=ppt/slides/_rels/slide139.xml.rels><?xml version="1.0" encoding="UTF-8" standalone="yes"?>
<Relationships xmlns="http://schemas.openxmlformats.org/package/2006/relationships"><Relationship Id="rId2" Type="http://schemas.openxmlformats.org/officeDocument/2006/relationships/image" Target="../media/image13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40.xml.rels><?xml version="1.0" encoding="UTF-8" standalone="yes"?>
<Relationships xmlns="http://schemas.openxmlformats.org/package/2006/relationships"><Relationship Id="rId2" Type="http://schemas.openxmlformats.org/officeDocument/2006/relationships/image" Target="../media/image13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s://biblehub.com/greek/e_n_1510.htm" TargetMode="Externa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9.xml"/></Relationships>
</file>

<file path=ppt/slides/_rels/slide61.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9.xml"/></Relationships>
</file>

<file path=ppt/slides/_rels/slide62.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2" Type="http://schemas.openxmlformats.org/officeDocument/2006/relationships/image" Target="../media/image62.jpg"/><Relationship Id="rId1" Type="http://schemas.openxmlformats.org/officeDocument/2006/relationships/slideLayout" Target="../slideLayouts/slideLayout9.xml"/></Relationships>
</file>

<file path=ppt/slides/_rels/slide64.xml.rels><?xml version="1.0" encoding="UTF-8" standalone="yes"?>
<Relationships xmlns="http://schemas.openxmlformats.org/package/2006/relationships"><Relationship Id="rId2" Type="http://schemas.openxmlformats.org/officeDocument/2006/relationships/image" Target="../media/image63.jpg"/><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2" Type="http://schemas.openxmlformats.org/officeDocument/2006/relationships/image" Target="../media/image64.jpg"/><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2" Type="http://schemas.openxmlformats.org/officeDocument/2006/relationships/image" Target="../media/image66.jpg"/><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2" Type="http://schemas.openxmlformats.org/officeDocument/2006/relationships/image" Target="../media/image67.jpg"/><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2" Type="http://schemas.openxmlformats.org/officeDocument/2006/relationships/image" Target="../media/image68.jp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image" Target="../media/image69.jpg"/><Relationship Id="rId1" Type="http://schemas.openxmlformats.org/officeDocument/2006/relationships/slideLayout" Target="../slideLayouts/slideLayout9.xml"/></Relationships>
</file>

<file path=ppt/slides/_rels/slide71.xml.rels><?xml version="1.0" encoding="UTF-8" standalone="yes"?>
<Relationships xmlns="http://schemas.openxmlformats.org/package/2006/relationships"><Relationship Id="rId2" Type="http://schemas.openxmlformats.org/officeDocument/2006/relationships/image" Target="../media/image70.jpg"/><Relationship Id="rId1" Type="http://schemas.openxmlformats.org/officeDocument/2006/relationships/slideLayout" Target="../slideLayouts/slideLayout9.xml"/></Relationships>
</file>

<file path=ppt/slides/_rels/slide72.xml.rels><?xml version="1.0" encoding="UTF-8" standalone="yes"?>
<Relationships xmlns="http://schemas.openxmlformats.org/package/2006/relationships"><Relationship Id="rId2" Type="http://schemas.openxmlformats.org/officeDocument/2006/relationships/image" Target="../media/image71.jpg"/><Relationship Id="rId1" Type="http://schemas.openxmlformats.org/officeDocument/2006/relationships/slideLayout" Target="../slideLayouts/slideLayout9.xml"/></Relationships>
</file>

<file path=ppt/slides/_rels/slide73.xml.rels><?xml version="1.0" encoding="UTF-8" standalone="yes"?>
<Relationships xmlns="http://schemas.openxmlformats.org/package/2006/relationships"><Relationship Id="rId2" Type="http://schemas.openxmlformats.org/officeDocument/2006/relationships/image" Target="../media/image72.jpg"/><Relationship Id="rId1" Type="http://schemas.openxmlformats.org/officeDocument/2006/relationships/slideLayout" Target="../slideLayouts/slideLayout9.xml"/></Relationships>
</file>

<file path=ppt/slides/_rels/slide74.xml.rels><?xml version="1.0" encoding="UTF-8" standalone="yes"?>
<Relationships xmlns="http://schemas.openxmlformats.org/package/2006/relationships"><Relationship Id="rId2" Type="http://schemas.openxmlformats.org/officeDocument/2006/relationships/image" Target="../media/image73.jpg"/><Relationship Id="rId1" Type="http://schemas.openxmlformats.org/officeDocument/2006/relationships/slideLayout" Target="../slideLayouts/slideLayout9.xml"/></Relationships>
</file>

<file path=ppt/slides/_rels/slide75.xml.rels><?xml version="1.0" encoding="UTF-8" standalone="yes"?>
<Relationships xmlns="http://schemas.openxmlformats.org/package/2006/relationships"><Relationship Id="rId2" Type="http://schemas.openxmlformats.org/officeDocument/2006/relationships/image" Target="../media/image74.jpg"/><Relationship Id="rId1" Type="http://schemas.openxmlformats.org/officeDocument/2006/relationships/slideLayout" Target="../slideLayouts/slideLayout9.xml"/></Relationships>
</file>

<file path=ppt/slides/_rels/slide76.xml.rels><?xml version="1.0" encoding="UTF-8" standalone="yes"?>
<Relationships xmlns="http://schemas.openxmlformats.org/package/2006/relationships"><Relationship Id="rId2" Type="http://schemas.openxmlformats.org/officeDocument/2006/relationships/image" Target="../media/image75.jpg"/><Relationship Id="rId1" Type="http://schemas.openxmlformats.org/officeDocument/2006/relationships/slideLayout" Target="../slideLayouts/slideLayout9.xml"/></Relationships>
</file>

<file path=ppt/slides/_rels/slide77.xml.rels><?xml version="1.0" encoding="UTF-8" standalone="yes"?>
<Relationships xmlns="http://schemas.openxmlformats.org/package/2006/relationships"><Relationship Id="rId2" Type="http://schemas.openxmlformats.org/officeDocument/2006/relationships/image" Target="../media/image76.jpg"/><Relationship Id="rId1" Type="http://schemas.openxmlformats.org/officeDocument/2006/relationships/slideLayout" Target="../slideLayouts/slideLayout9.xml"/></Relationships>
</file>

<file path=ppt/slides/_rels/slide78.xml.rels><?xml version="1.0" encoding="UTF-8" standalone="yes"?>
<Relationships xmlns="http://schemas.openxmlformats.org/package/2006/relationships"><Relationship Id="rId2" Type="http://schemas.openxmlformats.org/officeDocument/2006/relationships/image" Target="../media/image77.jpg"/><Relationship Id="rId1" Type="http://schemas.openxmlformats.org/officeDocument/2006/relationships/slideLayout" Target="../slideLayouts/slideLayout9.xml"/></Relationships>
</file>

<file path=ppt/slides/_rels/slide79.xml.rels><?xml version="1.0" encoding="UTF-8" standalone="yes"?>
<Relationships xmlns="http://schemas.openxmlformats.org/package/2006/relationships"><Relationship Id="rId2" Type="http://schemas.openxmlformats.org/officeDocument/2006/relationships/image" Target="../media/image78.jp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2" Type="http://schemas.openxmlformats.org/officeDocument/2006/relationships/image" Target="../media/image79.jpg"/><Relationship Id="rId1" Type="http://schemas.openxmlformats.org/officeDocument/2006/relationships/slideLayout" Target="../slideLayouts/slideLayout9.xml"/></Relationships>
</file>

<file path=ppt/slides/_rels/slide81.xml.rels><?xml version="1.0" encoding="UTF-8" standalone="yes"?>
<Relationships xmlns="http://schemas.openxmlformats.org/package/2006/relationships"><Relationship Id="rId2" Type="http://schemas.openxmlformats.org/officeDocument/2006/relationships/image" Target="../media/image80.jpg"/><Relationship Id="rId1" Type="http://schemas.openxmlformats.org/officeDocument/2006/relationships/slideLayout" Target="../slideLayouts/slideLayout9.xml"/></Relationships>
</file>

<file path=ppt/slides/_rels/slide82.xml.rels><?xml version="1.0" encoding="UTF-8" standalone="yes"?>
<Relationships xmlns="http://schemas.openxmlformats.org/package/2006/relationships"><Relationship Id="rId2" Type="http://schemas.openxmlformats.org/officeDocument/2006/relationships/image" Target="../media/image81.jpg"/><Relationship Id="rId1" Type="http://schemas.openxmlformats.org/officeDocument/2006/relationships/slideLayout" Target="../slideLayouts/slideLayout9.xml"/></Relationships>
</file>

<file path=ppt/slides/_rels/slide83.xml.rels><?xml version="1.0" encoding="UTF-8" standalone="yes"?>
<Relationships xmlns="http://schemas.openxmlformats.org/package/2006/relationships"><Relationship Id="rId2" Type="http://schemas.openxmlformats.org/officeDocument/2006/relationships/image" Target="../media/image82.jpg"/><Relationship Id="rId1" Type="http://schemas.openxmlformats.org/officeDocument/2006/relationships/slideLayout" Target="../slideLayouts/slideLayout9.xml"/></Relationships>
</file>

<file path=ppt/slides/_rels/slide84.xml.rels><?xml version="1.0" encoding="UTF-8" standalone="yes"?>
<Relationships xmlns="http://schemas.openxmlformats.org/package/2006/relationships"><Relationship Id="rId2" Type="http://schemas.openxmlformats.org/officeDocument/2006/relationships/image" Target="../media/image83.jpg"/><Relationship Id="rId1" Type="http://schemas.openxmlformats.org/officeDocument/2006/relationships/slideLayout" Target="../slideLayouts/slideLayout9.xml"/></Relationships>
</file>

<file path=ppt/slides/_rels/slide85.xml.rels><?xml version="1.0" encoding="UTF-8" standalone="yes"?>
<Relationships xmlns="http://schemas.openxmlformats.org/package/2006/relationships"><Relationship Id="rId2" Type="http://schemas.openxmlformats.org/officeDocument/2006/relationships/image" Target="../media/image84.jpg"/><Relationship Id="rId1" Type="http://schemas.openxmlformats.org/officeDocument/2006/relationships/slideLayout" Target="../slideLayouts/slideLayout9.xml"/></Relationships>
</file>

<file path=ppt/slides/_rels/slide86.xml.rels><?xml version="1.0" encoding="UTF-8" standalone="yes"?>
<Relationships xmlns="http://schemas.openxmlformats.org/package/2006/relationships"><Relationship Id="rId2" Type="http://schemas.openxmlformats.org/officeDocument/2006/relationships/image" Target="../media/image85.jpg"/><Relationship Id="rId1" Type="http://schemas.openxmlformats.org/officeDocument/2006/relationships/slideLayout" Target="../slideLayouts/slideLayout9.xml"/></Relationships>
</file>

<file path=ppt/slides/_rels/slide87.xml.rels><?xml version="1.0" encoding="UTF-8" standalone="yes"?>
<Relationships xmlns="http://schemas.openxmlformats.org/package/2006/relationships"><Relationship Id="rId2" Type="http://schemas.openxmlformats.org/officeDocument/2006/relationships/image" Target="../media/image86.jpg"/><Relationship Id="rId1" Type="http://schemas.openxmlformats.org/officeDocument/2006/relationships/slideLayout" Target="../slideLayouts/slideLayout9.xml"/></Relationships>
</file>

<file path=ppt/slides/_rels/slide88.xml.rels><?xml version="1.0" encoding="UTF-8" standalone="yes"?>
<Relationships xmlns="http://schemas.openxmlformats.org/package/2006/relationships"><Relationship Id="rId2" Type="http://schemas.openxmlformats.org/officeDocument/2006/relationships/image" Target="../media/image87.jpg"/><Relationship Id="rId1" Type="http://schemas.openxmlformats.org/officeDocument/2006/relationships/slideLayout" Target="../slideLayouts/slideLayout9.xml"/></Relationships>
</file>

<file path=ppt/slides/_rels/slide89.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2" Type="http://schemas.openxmlformats.org/officeDocument/2006/relationships/image" Target="../media/image89.jpg"/><Relationship Id="rId1" Type="http://schemas.openxmlformats.org/officeDocument/2006/relationships/slideLayout" Target="../slideLayouts/slideLayout9.xml"/></Relationships>
</file>

<file path=ppt/slides/_rels/slide91.xml.rels><?xml version="1.0" encoding="UTF-8" standalone="yes"?>
<Relationships xmlns="http://schemas.openxmlformats.org/package/2006/relationships"><Relationship Id="rId2" Type="http://schemas.openxmlformats.org/officeDocument/2006/relationships/image" Target="../media/image90.jpg"/><Relationship Id="rId1" Type="http://schemas.openxmlformats.org/officeDocument/2006/relationships/slideLayout" Target="../slideLayouts/slideLayout9.xml"/></Relationships>
</file>

<file path=ppt/slides/_rels/slide92.xml.rels><?xml version="1.0" encoding="UTF-8" standalone="yes"?>
<Relationships xmlns="http://schemas.openxmlformats.org/package/2006/relationships"><Relationship Id="rId2" Type="http://schemas.openxmlformats.org/officeDocument/2006/relationships/image" Target="../media/image91.jpg"/><Relationship Id="rId1" Type="http://schemas.openxmlformats.org/officeDocument/2006/relationships/slideLayout" Target="../slideLayouts/slideLayout9.xml"/></Relationships>
</file>

<file path=ppt/slides/_rels/slide93.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9.xml"/></Relationships>
</file>

<file path=ppt/slides/_rels/slide94.xml.rels><?xml version="1.0" encoding="UTF-8" standalone="yes"?>
<Relationships xmlns="http://schemas.openxmlformats.org/package/2006/relationships"><Relationship Id="rId2" Type="http://schemas.openxmlformats.org/officeDocument/2006/relationships/image" Target="../media/image93.jpg"/><Relationship Id="rId1" Type="http://schemas.openxmlformats.org/officeDocument/2006/relationships/slideLayout" Target="../slideLayouts/slideLayout9.xml"/></Relationships>
</file>

<file path=ppt/slides/_rels/slide95.xml.rels><?xml version="1.0" encoding="UTF-8" standalone="yes"?>
<Relationships xmlns="http://schemas.openxmlformats.org/package/2006/relationships"><Relationship Id="rId2" Type="http://schemas.openxmlformats.org/officeDocument/2006/relationships/image" Target="../media/image94.jpg"/><Relationship Id="rId1" Type="http://schemas.openxmlformats.org/officeDocument/2006/relationships/slideLayout" Target="../slideLayouts/slideLayout9.xml"/></Relationships>
</file>

<file path=ppt/slides/_rels/slide96.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9.xml"/></Relationships>
</file>

<file path=ppt/slides/_rels/slide97.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9.xml"/></Relationships>
</file>

<file path=ppt/slides/_rels/slide98.xml.rels><?xml version="1.0" encoding="UTF-8" standalone="yes"?>
<Relationships xmlns="http://schemas.openxmlformats.org/package/2006/relationships"><Relationship Id="rId2" Type="http://schemas.openxmlformats.org/officeDocument/2006/relationships/image" Target="../media/image97.jpg"/><Relationship Id="rId1" Type="http://schemas.openxmlformats.org/officeDocument/2006/relationships/slideLayout" Target="../slideLayouts/slideLayout9.xml"/></Relationships>
</file>

<file path=ppt/slides/_rels/slide99.xml.rels><?xml version="1.0" encoding="UTF-8" standalone="yes"?>
<Relationships xmlns="http://schemas.openxmlformats.org/package/2006/relationships"><Relationship Id="rId2" Type="http://schemas.openxmlformats.org/officeDocument/2006/relationships/image" Target="../media/image98.jp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42D53-AC9B-4C6A-42B4-0DD27EA67A18}"/>
              </a:ext>
            </a:extLst>
          </p:cNvPr>
          <p:cNvSpPr>
            <a:spLocks noGrp="1"/>
          </p:cNvSpPr>
          <p:nvPr>
            <p:ph type="ctrTitle"/>
          </p:nvPr>
        </p:nvSpPr>
        <p:spPr/>
        <p:txBody>
          <a:bodyPr>
            <a:normAutofit/>
          </a:bodyPr>
          <a:lstStyle/>
          <a:p>
            <a:r>
              <a:rPr lang="en-US" sz="8800" dirty="0"/>
              <a:t>LOGOS</a:t>
            </a:r>
          </a:p>
        </p:txBody>
      </p:sp>
      <p:sp>
        <p:nvSpPr>
          <p:cNvPr id="3" name="Subtitle 2">
            <a:extLst>
              <a:ext uri="{FF2B5EF4-FFF2-40B4-BE49-F238E27FC236}">
                <a16:creationId xmlns:a16="http://schemas.microsoft.com/office/drawing/2014/main" id="{DD3EA67B-DD03-C4CD-2C82-538DBCE011D7}"/>
              </a:ext>
            </a:extLst>
          </p:cNvPr>
          <p:cNvSpPr>
            <a:spLocks noGrp="1"/>
          </p:cNvSpPr>
          <p:nvPr>
            <p:ph type="subTitle" idx="1"/>
          </p:nvPr>
        </p:nvSpPr>
        <p:spPr/>
        <p:txBody>
          <a:bodyPr>
            <a:normAutofit/>
          </a:bodyPr>
          <a:lstStyle/>
          <a:p>
            <a:r>
              <a:rPr lang="en-US" sz="3200" dirty="0"/>
              <a:t>2024 Quarter 4 Lesson 3</a:t>
            </a:r>
          </a:p>
        </p:txBody>
      </p:sp>
    </p:spTree>
    <p:extLst>
      <p:ext uri="{BB962C8B-B14F-4D97-AF65-F5344CB8AC3E}">
        <p14:creationId xmlns:p14="http://schemas.microsoft.com/office/powerpoint/2010/main" val="5750090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2F5E-1E01-FE15-51F8-E2542240D56F}"/>
              </a:ext>
            </a:extLst>
          </p:cNvPr>
          <p:cNvSpPr>
            <a:spLocks noGrp="1"/>
          </p:cNvSpPr>
          <p:nvPr>
            <p:ph type="title"/>
          </p:nvPr>
        </p:nvSpPr>
        <p:spPr>
          <a:xfrm>
            <a:off x="2609873" y="805818"/>
            <a:ext cx="7950984" cy="777886"/>
          </a:xfrm>
        </p:spPr>
        <p:txBody>
          <a:bodyPr>
            <a:normAutofit/>
          </a:bodyPr>
          <a:lstStyle/>
          <a:p>
            <a:pPr algn="l"/>
            <a:r>
              <a:rPr lang="en-US" sz="4000" dirty="0"/>
              <a:t>…was the WORD,</a:t>
            </a:r>
          </a:p>
        </p:txBody>
      </p:sp>
      <p:sp>
        <p:nvSpPr>
          <p:cNvPr id="4" name="Content Placeholder 3">
            <a:extLst>
              <a:ext uri="{FF2B5EF4-FFF2-40B4-BE49-F238E27FC236}">
                <a16:creationId xmlns:a16="http://schemas.microsoft.com/office/drawing/2014/main" id="{56D1F9D1-0374-6DF0-11ED-680DFF5D45B2}"/>
              </a:ext>
            </a:extLst>
          </p:cNvPr>
          <p:cNvSpPr>
            <a:spLocks noGrp="1"/>
          </p:cNvSpPr>
          <p:nvPr>
            <p:ph sz="half" idx="2"/>
          </p:nvPr>
        </p:nvSpPr>
        <p:spPr>
          <a:xfrm>
            <a:off x="6666636" y="1668544"/>
            <a:ext cx="3894222" cy="4381399"/>
          </a:xfrm>
        </p:spPr>
        <p:txBody>
          <a:bodyPr>
            <a:normAutofit lnSpcReduction="10000"/>
          </a:bodyPr>
          <a:lstStyle/>
          <a:p>
            <a:pPr marL="0" indent="0">
              <a:buNone/>
            </a:pPr>
            <a:r>
              <a:rPr lang="en-US" sz="3200" dirty="0"/>
              <a:t>The word here translated “was” is the Greek </a:t>
            </a:r>
            <a:r>
              <a:rPr lang="el-GR" sz="3200" b="0" i="0" dirty="0">
                <a:effectLst/>
                <a:latin typeface="Cardo"/>
              </a:rPr>
              <a:t>ἦν</a:t>
            </a:r>
            <a:r>
              <a:rPr lang="en-US" sz="3200" b="0" i="0" dirty="0">
                <a:effectLst/>
                <a:latin typeface="Cardo"/>
              </a:rPr>
              <a:t>, or </a:t>
            </a:r>
            <a:r>
              <a:rPr lang="en-US" sz="3200" b="0" i="0" strike="noStrike" dirty="0" err="1">
                <a:effectLst/>
                <a:latin typeface="Arial" panose="020B0604020202020204" pitchFamily="34" charset="0"/>
                <a:hlinkClick r:id="rId2" tooltip="ēn: I am, exist. The first person singular present indicative; a prolonged form of a primary and defective verb; I exist.">
                  <a:extLst>
                    <a:ext uri="{A12FA001-AC4F-418D-AE19-62706E023703}">
                      <ahyp:hlinkClr xmlns:ahyp="http://schemas.microsoft.com/office/drawing/2018/hyperlinkcolor" val="tx"/>
                    </a:ext>
                  </a:extLst>
                </a:hlinkClick>
              </a:rPr>
              <a:t>ēn</a:t>
            </a:r>
            <a:r>
              <a:rPr lang="en-US" sz="3200" b="0" i="0" u="none" strike="noStrike" dirty="0">
                <a:effectLst/>
                <a:latin typeface="Arial" panose="020B0604020202020204" pitchFamily="34" charset="0"/>
              </a:rPr>
              <a:t>.  It’s a form of the verb </a:t>
            </a:r>
            <a:r>
              <a:rPr lang="en-US" sz="3200" b="0" i="1" u="none" strike="noStrike" dirty="0" err="1">
                <a:effectLst/>
                <a:latin typeface="Arial" panose="020B0604020202020204" pitchFamily="34" charset="0"/>
              </a:rPr>
              <a:t>eimi</a:t>
            </a:r>
            <a:r>
              <a:rPr lang="en-US" sz="3200" b="0" i="0" u="none" strike="noStrike" dirty="0">
                <a:effectLst/>
                <a:latin typeface="Arial" panose="020B0604020202020204" pitchFamily="34" charset="0"/>
              </a:rPr>
              <a:t>, “to be,” expressing continuity of existence, or being.  </a:t>
            </a:r>
            <a:endParaRPr lang="en-US" sz="3200" dirty="0"/>
          </a:p>
        </p:txBody>
      </p:sp>
      <p:pic>
        <p:nvPicPr>
          <p:cNvPr id="7170" name="Picture 2" descr="Jesus looking on from eternity on the world">
            <a:extLst>
              <a:ext uri="{FF2B5EF4-FFF2-40B4-BE49-F238E27FC236}">
                <a16:creationId xmlns:a16="http://schemas.microsoft.com/office/drawing/2014/main" id="{13A47716-4B9D-3472-723E-557EE5E58E3E}"/>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2605088" y="1912938"/>
            <a:ext cx="3892550" cy="3892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518406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148046"/>
            <a:ext cx="4803324" cy="1079863"/>
          </a:xfrm>
          <a:solidFill>
            <a:schemeClr val="tx2">
              <a:lumMod val="10000"/>
            </a:schemeClr>
          </a:solidFill>
          <a:ln w="38100">
            <a:solidFill>
              <a:schemeClr val="bg1"/>
            </a:solidFill>
          </a:ln>
        </p:spPr>
        <p:txBody>
          <a:bodyPr>
            <a:normAutofit/>
          </a:bodyPr>
          <a:lstStyle/>
          <a:p>
            <a:pPr algn="ctr"/>
            <a:r>
              <a:rPr lang="en-US" b="1" dirty="0"/>
              <a:t>Trinitarian Controversy: Arianism</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27909"/>
            <a:ext cx="4803324" cy="4965501"/>
          </a:xfrm>
        </p:spPr>
        <p:txBody>
          <a:bodyPr>
            <a:noAutofit/>
          </a:bodyPr>
          <a:lstStyle/>
          <a:p>
            <a:r>
              <a:rPr lang="en-US" sz="2400" dirty="0"/>
              <a:t>between things created and uncreated. Origen may be called the father  of Arianism.</a:t>
            </a:r>
          </a:p>
          <a:p>
            <a:r>
              <a:rPr lang="en-US" sz="2400" dirty="0"/>
              <a:t>Early in the 4th century Arius, a presbyter of the church in Alexandria, adopted Origen’s theory of the </a:t>
            </a:r>
            <a:r>
              <a:rPr lang="en-US" sz="2400" i="1" dirty="0"/>
              <a:t>Logos</a:t>
            </a:r>
            <a:r>
              <a:rPr lang="en-US" sz="2400" dirty="0"/>
              <a:t>, except that he denied any substance intermediate between God and created beings. From this he deduced that the Son is not divine</a:t>
            </a:r>
          </a:p>
        </p:txBody>
      </p:sp>
      <p:sp>
        <p:nvSpPr>
          <p:cNvPr id="6" name="TextBox 5">
            <a:extLst>
              <a:ext uri="{FF2B5EF4-FFF2-40B4-BE49-F238E27FC236}">
                <a16:creationId xmlns:a16="http://schemas.microsoft.com/office/drawing/2014/main" id="{D9DE8870-6ABF-C4E1-E77F-330413485F72}"/>
              </a:ext>
            </a:extLst>
          </p:cNvPr>
          <p:cNvSpPr txBox="1"/>
          <p:nvPr/>
        </p:nvSpPr>
        <p:spPr>
          <a:xfrm rot="16200000">
            <a:off x="-2604156" y="3075057"/>
            <a:ext cx="6096000"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4000" b="1" dirty="0">
                <a:solidFill>
                  <a:srgbClr val="D9D899"/>
                </a:solidFill>
                <a:latin typeface="Arial" panose="020B0604020202020204"/>
              </a:rPr>
              <a:t>4</a:t>
            </a:r>
            <a:r>
              <a:rPr lang="en-US" sz="4000" b="1" baseline="30000" dirty="0">
                <a:solidFill>
                  <a:srgbClr val="D9D899"/>
                </a:solidFill>
                <a:latin typeface="Arial" panose="020B0604020202020204"/>
              </a:rPr>
              <a:t>th</a:t>
            </a:r>
            <a:r>
              <a:rPr lang="en-US" sz="4000" b="1" dirty="0">
                <a:solidFill>
                  <a:srgbClr val="D9D899"/>
                </a:solidFill>
                <a:latin typeface="Arial" panose="020B0604020202020204"/>
              </a:rPr>
              <a:t> C</a:t>
            </a:r>
            <a:r>
              <a:rPr kumimoji="0" lang="en-US" sz="4000" b="1" i="0" u="none" strike="noStrike" kern="1200" cap="none" spc="0" normalizeH="0" baseline="0" noProof="0" dirty="0" err="1">
                <a:ln>
                  <a:noFill/>
                </a:ln>
                <a:solidFill>
                  <a:srgbClr val="D9D899"/>
                </a:solidFill>
                <a:effectLst/>
                <a:uLnTx/>
                <a:uFillTx/>
                <a:latin typeface="Arial" panose="020B0604020202020204"/>
                <a:ea typeface="+mn-ea"/>
                <a:cs typeface="+mn-cs"/>
              </a:rPr>
              <a:t>entury</a:t>
            </a: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 AD</a:t>
            </a:r>
          </a:p>
        </p:txBody>
      </p:sp>
      <p:pic>
        <p:nvPicPr>
          <p:cNvPr id="8" name="Picture Placeholder 7">
            <a:extLst>
              <a:ext uri="{FF2B5EF4-FFF2-40B4-BE49-F238E27FC236}">
                <a16:creationId xmlns:a16="http://schemas.microsoft.com/office/drawing/2014/main" id="{1D47A3A9-35FA-EEA8-D6BE-E1B25E458676}"/>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6420" r="6420"/>
          <a:stretch>
            <a:fillRect/>
          </a:stretch>
        </p:blipFill>
        <p:spPr/>
      </p:pic>
    </p:spTree>
    <p:extLst>
      <p:ext uri="{BB962C8B-B14F-4D97-AF65-F5344CB8AC3E}">
        <p14:creationId xmlns:p14="http://schemas.microsoft.com/office/powerpoint/2010/main" val="47372558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148046"/>
            <a:ext cx="4803324" cy="1079863"/>
          </a:xfrm>
          <a:solidFill>
            <a:schemeClr val="tx2">
              <a:lumMod val="10000"/>
            </a:schemeClr>
          </a:solidFill>
          <a:ln w="38100">
            <a:solidFill>
              <a:schemeClr val="bg1"/>
            </a:solidFill>
          </a:ln>
        </p:spPr>
        <p:txBody>
          <a:bodyPr>
            <a:normAutofit/>
          </a:bodyPr>
          <a:lstStyle/>
          <a:p>
            <a:pPr algn="ctr"/>
            <a:r>
              <a:rPr lang="en-US" b="1" dirty="0"/>
              <a:t>Trinitarian Controversy: Arianism  </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27909"/>
            <a:ext cx="4803324" cy="4965501"/>
          </a:xfrm>
        </p:spPr>
        <p:txBody>
          <a:bodyPr>
            <a:noAutofit/>
          </a:bodyPr>
          <a:lstStyle/>
          <a:p>
            <a:r>
              <a:rPr lang="en-US" sz="2400" dirty="0"/>
              <a:t>in any sense of the word, but strictly a creature, though the very highest and first of all, and that therefore “there was [a time] when He was not.” He taught that there is only one being— the Father—to whom timeless existence can be attributed, that the Father created the Son out of nothing, and that prior to His generation by an act of the</a:t>
            </a:r>
          </a:p>
        </p:txBody>
      </p:sp>
      <p:sp>
        <p:nvSpPr>
          <p:cNvPr id="6" name="TextBox 5">
            <a:extLst>
              <a:ext uri="{FF2B5EF4-FFF2-40B4-BE49-F238E27FC236}">
                <a16:creationId xmlns:a16="http://schemas.microsoft.com/office/drawing/2014/main" id="{D9DE8870-6ABF-C4E1-E77F-330413485F72}"/>
              </a:ext>
            </a:extLst>
          </p:cNvPr>
          <p:cNvSpPr txBox="1"/>
          <p:nvPr/>
        </p:nvSpPr>
        <p:spPr>
          <a:xfrm rot="16200000">
            <a:off x="-2604156" y="3075057"/>
            <a:ext cx="6096000"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4000" b="1" dirty="0">
                <a:solidFill>
                  <a:srgbClr val="D9D899"/>
                </a:solidFill>
                <a:latin typeface="Arial" panose="020B0604020202020204"/>
              </a:rPr>
              <a:t>4</a:t>
            </a:r>
            <a:r>
              <a:rPr lang="en-US" sz="4000" b="1" baseline="30000" dirty="0">
                <a:solidFill>
                  <a:srgbClr val="D9D899"/>
                </a:solidFill>
                <a:latin typeface="Arial" panose="020B0604020202020204"/>
              </a:rPr>
              <a:t>th</a:t>
            </a:r>
            <a:r>
              <a:rPr lang="en-US" sz="4000" b="1" dirty="0">
                <a:solidFill>
                  <a:srgbClr val="D9D899"/>
                </a:solidFill>
                <a:latin typeface="Arial" panose="020B0604020202020204"/>
              </a:rPr>
              <a:t> C</a:t>
            </a:r>
            <a:r>
              <a:rPr kumimoji="0" lang="en-US" sz="4000" b="1" i="0" u="none" strike="noStrike" kern="1200" cap="none" spc="0" normalizeH="0" baseline="0" noProof="0" dirty="0" err="1">
                <a:ln>
                  <a:noFill/>
                </a:ln>
                <a:solidFill>
                  <a:srgbClr val="D9D899"/>
                </a:solidFill>
                <a:effectLst/>
                <a:uLnTx/>
                <a:uFillTx/>
                <a:latin typeface="Arial" panose="020B0604020202020204"/>
                <a:ea typeface="+mn-ea"/>
                <a:cs typeface="+mn-cs"/>
              </a:rPr>
              <a:t>entury</a:t>
            </a: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 AD</a:t>
            </a:r>
          </a:p>
        </p:txBody>
      </p:sp>
      <p:pic>
        <p:nvPicPr>
          <p:cNvPr id="11" name="Picture Placeholder 10">
            <a:extLst>
              <a:ext uri="{FF2B5EF4-FFF2-40B4-BE49-F238E27FC236}">
                <a16:creationId xmlns:a16="http://schemas.microsoft.com/office/drawing/2014/main" id="{9E394C98-F4F6-5F67-23D6-516611AEE614}"/>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7854" r="7854"/>
          <a:stretch>
            <a:fillRect/>
          </a:stretch>
        </p:blipFill>
        <p:spPr/>
      </p:pic>
    </p:spTree>
    <p:extLst>
      <p:ext uri="{BB962C8B-B14F-4D97-AF65-F5344CB8AC3E}">
        <p14:creationId xmlns:p14="http://schemas.microsoft.com/office/powerpoint/2010/main" val="76561470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148046"/>
            <a:ext cx="4803324" cy="1079863"/>
          </a:xfrm>
          <a:solidFill>
            <a:schemeClr val="tx2">
              <a:lumMod val="10000"/>
            </a:schemeClr>
          </a:solidFill>
          <a:ln w="38100">
            <a:solidFill>
              <a:schemeClr val="bg1"/>
            </a:solidFill>
          </a:ln>
        </p:spPr>
        <p:txBody>
          <a:bodyPr>
            <a:normAutofit/>
          </a:bodyPr>
          <a:lstStyle/>
          <a:p>
            <a:pPr algn="ctr"/>
            <a:r>
              <a:rPr lang="en-US" b="1" dirty="0"/>
              <a:t>Trinitarian Controversy: Arianism </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27909"/>
            <a:ext cx="4803324" cy="4965501"/>
          </a:xfrm>
        </p:spPr>
        <p:txBody>
          <a:bodyPr>
            <a:noAutofit/>
          </a:bodyPr>
          <a:lstStyle/>
          <a:p>
            <a:r>
              <a:rPr lang="en-US" sz="2400" dirty="0"/>
              <a:t>Father’s will the Son did not exist. To Arius, Christ was neither truly human, for He was without a human soul, nor yet truly divine, for He was without the essence and attributes of God. He was simply the most exalted of all created beings. The human being Jesus was chosen, by virtue of God’s foreknowledge of His triumph, to be the Christ. At the</a:t>
            </a:r>
          </a:p>
        </p:txBody>
      </p:sp>
      <p:sp>
        <p:nvSpPr>
          <p:cNvPr id="6" name="TextBox 5">
            <a:extLst>
              <a:ext uri="{FF2B5EF4-FFF2-40B4-BE49-F238E27FC236}">
                <a16:creationId xmlns:a16="http://schemas.microsoft.com/office/drawing/2014/main" id="{D9DE8870-6ABF-C4E1-E77F-330413485F72}"/>
              </a:ext>
            </a:extLst>
          </p:cNvPr>
          <p:cNvSpPr txBox="1"/>
          <p:nvPr/>
        </p:nvSpPr>
        <p:spPr>
          <a:xfrm rot="16200000">
            <a:off x="-2604156" y="3075057"/>
            <a:ext cx="6096000"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4000" b="1" dirty="0">
                <a:solidFill>
                  <a:srgbClr val="D9D899"/>
                </a:solidFill>
                <a:latin typeface="Arial" panose="020B0604020202020204"/>
              </a:rPr>
              <a:t>4</a:t>
            </a:r>
            <a:r>
              <a:rPr lang="en-US" sz="4000" b="1" baseline="30000" dirty="0">
                <a:solidFill>
                  <a:srgbClr val="D9D899"/>
                </a:solidFill>
                <a:latin typeface="Arial" panose="020B0604020202020204"/>
              </a:rPr>
              <a:t>th</a:t>
            </a:r>
            <a:r>
              <a:rPr lang="en-US" sz="4000" b="1" dirty="0">
                <a:solidFill>
                  <a:srgbClr val="D9D899"/>
                </a:solidFill>
                <a:latin typeface="Arial" panose="020B0604020202020204"/>
              </a:rPr>
              <a:t> C</a:t>
            </a:r>
            <a:r>
              <a:rPr kumimoji="0" lang="en-US" sz="4000" b="1" i="0" u="none" strike="noStrike" kern="1200" cap="none" spc="0" normalizeH="0" baseline="0" noProof="0" dirty="0" err="1">
                <a:ln>
                  <a:noFill/>
                </a:ln>
                <a:solidFill>
                  <a:srgbClr val="D9D899"/>
                </a:solidFill>
                <a:effectLst/>
                <a:uLnTx/>
                <a:uFillTx/>
                <a:latin typeface="Arial" panose="020B0604020202020204"/>
                <a:ea typeface="+mn-ea"/>
                <a:cs typeface="+mn-cs"/>
              </a:rPr>
              <a:t>entury</a:t>
            </a: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 AD</a:t>
            </a:r>
          </a:p>
        </p:txBody>
      </p:sp>
      <p:pic>
        <p:nvPicPr>
          <p:cNvPr id="7" name="Picture Placeholder 6">
            <a:extLst>
              <a:ext uri="{FF2B5EF4-FFF2-40B4-BE49-F238E27FC236}">
                <a16:creationId xmlns:a16="http://schemas.microsoft.com/office/drawing/2014/main" id="{2A690FE1-7611-E443-466B-EE6C9C65A59F}"/>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7992" b="7992"/>
          <a:stretch>
            <a:fillRect/>
          </a:stretch>
        </p:blipFill>
        <p:spPr/>
      </p:pic>
    </p:spTree>
    <p:extLst>
      <p:ext uri="{BB962C8B-B14F-4D97-AF65-F5344CB8AC3E}">
        <p14:creationId xmlns:p14="http://schemas.microsoft.com/office/powerpoint/2010/main" val="110017541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148046"/>
            <a:ext cx="4803324" cy="1079863"/>
          </a:xfrm>
          <a:solidFill>
            <a:schemeClr val="tx2">
              <a:lumMod val="10000"/>
            </a:schemeClr>
          </a:solidFill>
          <a:ln w="38100">
            <a:solidFill>
              <a:schemeClr val="bg1"/>
            </a:solidFill>
          </a:ln>
        </p:spPr>
        <p:txBody>
          <a:bodyPr>
            <a:normAutofit/>
          </a:bodyPr>
          <a:lstStyle/>
          <a:p>
            <a:pPr algn="ctr"/>
            <a:r>
              <a:rPr lang="en-US" b="1" dirty="0"/>
              <a:t>Trinitarian Controversy: Arianism </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27909"/>
            <a:ext cx="4803324" cy="4965501"/>
          </a:xfrm>
        </p:spPr>
        <p:txBody>
          <a:bodyPr>
            <a:noAutofit/>
          </a:bodyPr>
          <a:lstStyle/>
          <a:p>
            <a:r>
              <a:rPr lang="en-US" sz="2400" dirty="0"/>
              <a:t>First Council of Nicaea, convened in A.D. 325 to settle the Arian controversy, Athanasius stepped forward as “the father of orthodoxy,” maintaining that Jesus Christ always was, and that He came, not from the previously nonexistent, but from the very same essence as the Father. Applying the term </a:t>
            </a:r>
            <a:r>
              <a:rPr lang="en-US" sz="2400" i="1" dirty="0" err="1"/>
              <a:t>homoousios</a:t>
            </a:r>
            <a:r>
              <a:rPr lang="en-US" sz="2400" dirty="0"/>
              <a:t>, “one substance,” to Christ, the council affirmed its belief that </a:t>
            </a:r>
          </a:p>
        </p:txBody>
      </p:sp>
      <p:sp>
        <p:nvSpPr>
          <p:cNvPr id="6" name="TextBox 5">
            <a:extLst>
              <a:ext uri="{FF2B5EF4-FFF2-40B4-BE49-F238E27FC236}">
                <a16:creationId xmlns:a16="http://schemas.microsoft.com/office/drawing/2014/main" id="{D9DE8870-6ABF-C4E1-E77F-330413485F72}"/>
              </a:ext>
            </a:extLst>
          </p:cNvPr>
          <p:cNvSpPr txBox="1"/>
          <p:nvPr/>
        </p:nvSpPr>
        <p:spPr>
          <a:xfrm rot="16200000">
            <a:off x="-2604156" y="3075057"/>
            <a:ext cx="6096000"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4000" b="1" dirty="0">
                <a:solidFill>
                  <a:srgbClr val="D9D899"/>
                </a:solidFill>
                <a:latin typeface="Arial" panose="020B0604020202020204"/>
              </a:rPr>
              <a:t>4</a:t>
            </a:r>
            <a:r>
              <a:rPr lang="en-US" sz="4000" b="1" baseline="30000" dirty="0">
                <a:solidFill>
                  <a:srgbClr val="D9D899"/>
                </a:solidFill>
                <a:latin typeface="Arial" panose="020B0604020202020204"/>
              </a:rPr>
              <a:t>th</a:t>
            </a:r>
            <a:r>
              <a:rPr lang="en-US" sz="4000" b="1" dirty="0">
                <a:solidFill>
                  <a:srgbClr val="D9D899"/>
                </a:solidFill>
                <a:latin typeface="Arial" panose="020B0604020202020204"/>
              </a:rPr>
              <a:t> C</a:t>
            </a:r>
            <a:r>
              <a:rPr kumimoji="0" lang="en-US" sz="4000" b="1" i="0" u="none" strike="noStrike" kern="1200" cap="none" spc="0" normalizeH="0" baseline="0" noProof="0" dirty="0" err="1">
                <a:ln>
                  <a:noFill/>
                </a:ln>
                <a:solidFill>
                  <a:srgbClr val="D9D899"/>
                </a:solidFill>
                <a:effectLst/>
                <a:uLnTx/>
                <a:uFillTx/>
                <a:latin typeface="Arial" panose="020B0604020202020204"/>
                <a:ea typeface="+mn-ea"/>
                <a:cs typeface="+mn-cs"/>
              </a:rPr>
              <a:t>entury</a:t>
            </a: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 AD</a:t>
            </a:r>
          </a:p>
        </p:txBody>
      </p:sp>
      <p:pic>
        <p:nvPicPr>
          <p:cNvPr id="7" name="Picture Placeholder 6">
            <a:extLst>
              <a:ext uri="{FF2B5EF4-FFF2-40B4-BE49-F238E27FC236}">
                <a16:creationId xmlns:a16="http://schemas.microsoft.com/office/drawing/2014/main" id="{94802F08-1CA6-9A8C-A295-8CEB74142F4B}"/>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31016" r="31016"/>
          <a:stretch>
            <a:fillRect/>
          </a:stretch>
        </p:blipFill>
        <p:spPr/>
      </p:pic>
    </p:spTree>
    <p:extLst>
      <p:ext uri="{BB962C8B-B14F-4D97-AF65-F5344CB8AC3E}">
        <p14:creationId xmlns:p14="http://schemas.microsoft.com/office/powerpoint/2010/main" val="278876507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148046"/>
            <a:ext cx="4803324" cy="1079863"/>
          </a:xfrm>
          <a:solidFill>
            <a:schemeClr val="tx2">
              <a:lumMod val="10000"/>
            </a:schemeClr>
          </a:solidFill>
          <a:ln w="38100">
            <a:solidFill>
              <a:schemeClr val="bg1"/>
            </a:solidFill>
          </a:ln>
        </p:spPr>
        <p:txBody>
          <a:bodyPr>
            <a:normAutofit/>
          </a:bodyPr>
          <a:lstStyle/>
          <a:p>
            <a:pPr algn="ctr"/>
            <a:r>
              <a:rPr lang="en-US" b="1" dirty="0"/>
              <a:t>Trinitarian Controversy: Arianism </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27909"/>
            <a:ext cx="4803324" cy="4965501"/>
          </a:xfrm>
        </p:spPr>
        <p:txBody>
          <a:bodyPr>
            <a:noAutofit/>
          </a:bodyPr>
          <a:lstStyle/>
          <a:p>
            <a:r>
              <a:rPr lang="en-US" sz="2400" dirty="0"/>
              <a:t>He is of one and the same essence as the Father. </a:t>
            </a:r>
            <a:r>
              <a:rPr lang="en-US" sz="2400" i="1" dirty="0" err="1"/>
              <a:t>Homoousios</a:t>
            </a:r>
            <a:r>
              <a:rPr lang="en-US" sz="2400" dirty="0"/>
              <a:t> could not be understood otherwise. The council anathematized both Arianism and Sabellianism as the two principal deviations from exact truth, and declared that it was not denying the unity of the Godhead when it asserted the trinity, nor denying the trinity when</a:t>
            </a:r>
          </a:p>
        </p:txBody>
      </p:sp>
      <p:sp>
        <p:nvSpPr>
          <p:cNvPr id="6" name="TextBox 5">
            <a:extLst>
              <a:ext uri="{FF2B5EF4-FFF2-40B4-BE49-F238E27FC236}">
                <a16:creationId xmlns:a16="http://schemas.microsoft.com/office/drawing/2014/main" id="{D9DE8870-6ABF-C4E1-E77F-330413485F72}"/>
              </a:ext>
            </a:extLst>
          </p:cNvPr>
          <p:cNvSpPr txBox="1"/>
          <p:nvPr/>
        </p:nvSpPr>
        <p:spPr>
          <a:xfrm rot="16200000">
            <a:off x="-2604156" y="3075057"/>
            <a:ext cx="6096000"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4000" b="1" dirty="0">
                <a:solidFill>
                  <a:srgbClr val="D9D899"/>
                </a:solidFill>
                <a:latin typeface="Arial" panose="020B0604020202020204"/>
              </a:rPr>
              <a:t>4</a:t>
            </a:r>
            <a:r>
              <a:rPr lang="en-US" sz="4000" b="1" baseline="30000" dirty="0">
                <a:solidFill>
                  <a:srgbClr val="D9D899"/>
                </a:solidFill>
                <a:latin typeface="Arial" panose="020B0604020202020204"/>
              </a:rPr>
              <a:t>th</a:t>
            </a:r>
            <a:r>
              <a:rPr lang="en-US" sz="4000" b="1" dirty="0">
                <a:solidFill>
                  <a:srgbClr val="D9D899"/>
                </a:solidFill>
                <a:latin typeface="Arial" panose="020B0604020202020204"/>
              </a:rPr>
              <a:t> C</a:t>
            </a:r>
            <a:r>
              <a:rPr kumimoji="0" lang="en-US" sz="4000" b="1" i="0" u="none" strike="noStrike" kern="1200" cap="none" spc="0" normalizeH="0" baseline="0" noProof="0" dirty="0" err="1">
                <a:ln>
                  <a:noFill/>
                </a:ln>
                <a:solidFill>
                  <a:srgbClr val="D9D899"/>
                </a:solidFill>
                <a:effectLst/>
                <a:uLnTx/>
                <a:uFillTx/>
                <a:latin typeface="Arial" panose="020B0604020202020204"/>
                <a:ea typeface="+mn-ea"/>
                <a:cs typeface="+mn-cs"/>
              </a:rPr>
              <a:t>entury</a:t>
            </a: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 AD</a:t>
            </a:r>
          </a:p>
        </p:txBody>
      </p:sp>
      <p:pic>
        <p:nvPicPr>
          <p:cNvPr id="13" name="Picture Placeholder 12">
            <a:extLst>
              <a:ext uri="{FF2B5EF4-FFF2-40B4-BE49-F238E27FC236}">
                <a16:creationId xmlns:a16="http://schemas.microsoft.com/office/drawing/2014/main" id="{FA023525-AD0B-E505-4309-C0E8CEFA6EAE}"/>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6250" r="16250"/>
          <a:stretch>
            <a:fillRect/>
          </a:stretch>
        </p:blipFill>
        <p:spPr/>
      </p:pic>
    </p:spTree>
    <p:extLst>
      <p:ext uri="{BB962C8B-B14F-4D97-AF65-F5344CB8AC3E}">
        <p14:creationId xmlns:p14="http://schemas.microsoft.com/office/powerpoint/2010/main" val="212314234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148046"/>
            <a:ext cx="4803324" cy="1079863"/>
          </a:xfrm>
          <a:solidFill>
            <a:schemeClr val="tx2">
              <a:lumMod val="10000"/>
            </a:schemeClr>
          </a:solidFill>
          <a:ln w="38100">
            <a:solidFill>
              <a:schemeClr val="bg1"/>
            </a:solidFill>
          </a:ln>
        </p:spPr>
        <p:txBody>
          <a:bodyPr>
            <a:normAutofit/>
          </a:bodyPr>
          <a:lstStyle/>
          <a:p>
            <a:pPr algn="ctr"/>
            <a:r>
              <a:rPr lang="en-US" b="1" dirty="0"/>
              <a:t>Trinitarian Controversy: Arianism </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27909"/>
            <a:ext cx="4803324" cy="4965501"/>
          </a:xfrm>
        </p:spPr>
        <p:txBody>
          <a:bodyPr>
            <a:noAutofit/>
          </a:bodyPr>
          <a:lstStyle/>
          <a:p>
            <a:r>
              <a:rPr lang="en-US" sz="2400" dirty="0"/>
              <a:t>it asserted the unity. Thus the Nicene Creed states that the Son is “begotten of the Father [… the essence of the Father, God of God], Light of Light, very God of very God, begotten, not made, being of one substance (</a:t>
            </a:r>
            <a:r>
              <a:rPr lang="en-US" sz="2400" dirty="0" err="1"/>
              <a:t>ὁμοούςιον</a:t>
            </a:r>
            <a:r>
              <a:rPr lang="en-US" sz="2400" dirty="0"/>
              <a:t>) with the Father” </a:t>
            </a:r>
            <a:r>
              <a:rPr lang="en-US" sz="1800" dirty="0"/>
              <a:t>(cited in Philip Schaff, The Creeds of Christendom, vol. 1, p. 29). </a:t>
            </a:r>
            <a:r>
              <a:rPr lang="en-US" sz="2400" dirty="0"/>
              <a:t>This creed became the crucial test of Trinitarian orthodoxy.  The Arians rejected</a:t>
            </a:r>
          </a:p>
        </p:txBody>
      </p:sp>
      <p:sp>
        <p:nvSpPr>
          <p:cNvPr id="6" name="TextBox 5">
            <a:extLst>
              <a:ext uri="{FF2B5EF4-FFF2-40B4-BE49-F238E27FC236}">
                <a16:creationId xmlns:a16="http://schemas.microsoft.com/office/drawing/2014/main" id="{D9DE8870-6ABF-C4E1-E77F-330413485F72}"/>
              </a:ext>
            </a:extLst>
          </p:cNvPr>
          <p:cNvSpPr txBox="1"/>
          <p:nvPr/>
        </p:nvSpPr>
        <p:spPr>
          <a:xfrm rot="16200000">
            <a:off x="-2604156" y="3075057"/>
            <a:ext cx="6096000"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4000" b="1" dirty="0">
                <a:solidFill>
                  <a:srgbClr val="D9D899"/>
                </a:solidFill>
                <a:latin typeface="Arial" panose="020B0604020202020204"/>
              </a:rPr>
              <a:t>4</a:t>
            </a:r>
            <a:r>
              <a:rPr lang="en-US" sz="4000" b="1" baseline="30000" dirty="0">
                <a:solidFill>
                  <a:srgbClr val="D9D899"/>
                </a:solidFill>
                <a:latin typeface="Arial" panose="020B0604020202020204"/>
              </a:rPr>
              <a:t>th</a:t>
            </a:r>
            <a:r>
              <a:rPr lang="en-US" sz="4000" b="1" dirty="0">
                <a:solidFill>
                  <a:srgbClr val="D9D899"/>
                </a:solidFill>
                <a:latin typeface="Arial" panose="020B0604020202020204"/>
              </a:rPr>
              <a:t> C</a:t>
            </a:r>
            <a:r>
              <a:rPr kumimoji="0" lang="en-US" sz="4000" b="1" i="0" u="none" strike="noStrike" kern="1200" cap="none" spc="0" normalizeH="0" baseline="0" noProof="0" dirty="0" err="1">
                <a:ln>
                  <a:noFill/>
                </a:ln>
                <a:solidFill>
                  <a:srgbClr val="D9D899"/>
                </a:solidFill>
                <a:effectLst/>
                <a:uLnTx/>
                <a:uFillTx/>
                <a:latin typeface="Arial" panose="020B0604020202020204"/>
                <a:ea typeface="+mn-ea"/>
                <a:cs typeface="+mn-cs"/>
              </a:rPr>
              <a:t>entury</a:t>
            </a: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 AD</a:t>
            </a:r>
          </a:p>
        </p:txBody>
      </p:sp>
      <p:pic>
        <p:nvPicPr>
          <p:cNvPr id="5" name="Picture Placeholder 4">
            <a:extLst>
              <a:ext uri="{FF2B5EF4-FFF2-40B4-BE49-F238E27FC236}">
                <a16:creationId xmlns:a16="http://schemas.microsoft.com/office/drawing/2014/main" id="{9A5D4402-41B5-D371-2ED2-C9AF173F0030}"/>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4338" r="4338"/>
          <a:stretch>
            <a:fillRect/>
          </a:stretch>
        </p:blipFill>
        <p:spPr/>
      </p:pic>
    </p:spTree>
    <p:extLst>
      <p:ext uri="{BB962C8B-B14F-4D97-AF65-F5344CB8AC3E}">
        <p14:creationId xmlns:p14="http://schemas.microsoft.com/office/powerpoint/2010/main" val="419007091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148046"/>
            <a:ext cx="4803324" cy="1079863"/>
          </a:xfrm>
          <a:solidFill>
            <a:schemeClr val="tx2">
              <a:lumMod val="10000"/>
            </a:schemeClr>
          </a:solidFill>
          <a:ln w="38100">
            <a:solidFill>
              <a:schemeClr val="bg1"/>
            </a:solidFill>
          </a:ln>
        </p:spPr>
        <p:txBody>
          <a:bodyPr>
            <a:normAutofit/>
          </a:bodyPr>
          <a:lstStyle/>
          <a:p>
            <a:pPr algn="ctr"/>
            <a:r>
              <a:rPr lang="en-US" b="1" dirty="0"/>
              <a:t>Trinitarian Controversy: Arianism  </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27909"/>
            <a:ext cx="4803324" cy="4965501"/>
          </a:xfrm>
        </p:spPr>
        <p:txBody>
          <a:bodyPr>
            <a:noAutofit/>
          </a:bodyPr>
          <a:lstStyle/>
          <a:p>
            <a:r>
              <a:rPr lang="en-US" sz="2400" dirty="0"/>
              <a:t>the decision of the council and went into schism, and for centuries Arianism proved to be the most formidable foe of the Roman Catholic Church (see on Dan. 7:8). Following the First Council of Nicaea a group sometimes called </a:t>
            </a:r>
            <a:r>
              <a:rPr lang="en-US" sz="2400" dirty="0" err="1"/>
              <a:t>semiArians</a:t>
            </a:r>
            <a:r>
              <a:rPr lang="en-US" sz="2400" dirty="0"/>
              <a:t> also troubled the church. Their key word was </a:t>
            </a:r>
            <a:r>
              <a:rPr lang="en-US" sz="2400" i="1" dirty="0" err="1"/>
              <a:t>homoiousios</a:t>
            </a:r>
            <a:r>
              <a:rPr lang="en-US" sz="2400" dirty="0"/>
              <a:t>, by which they described the Son as being of “like substance” with the</a:t>
            </a:r>
          </a:p>
        </p:txBody>
      </p:sp>
      <p:sp>
        <p:nvSpPr>
          <p:cNvPr id="6" name="TextBox 5">
            <a:extLst>
              <a:ext uri="{FF2B5EF4-FFF2-40B4-BE49-F238E27FC236}">
                <a16:creationId xmlns:a16="http://schemas.microsoft.com/office/drawing/2014/main" id="{D9DE8870-6ABF-C4E1-E77F-330413485F72}"/>
              </a:ext>
            </a:extLst>
          </p:cNvPr>
          <p:cNvSpPr txBox="1"/>
          <p:nvPr/>
        </p:nvSpPr>
        <p:spPr>
          <a:xfrm rot="16200000">
            <a:off x="-2604156" y="3075057"/>
            <a:ext cx="6096000"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4000" b="1" dirty="0">
                <a:solidFill>
                  <a:srgbClr val="D9D899"/>
                </a:solidFill>
                <a:latin typeface="Arial" panose="020B0604020202020204"/>
              </a:rPr>
              <a:t>4</a:t>
            </a:r>
            <a:r>
              <a:rPr lang="en-US" sz="4000" b="1" baseline="30000" dirty="0">
                <a:solidFill>
                  <a:srgbClr val="D9D899"/>
                </a:solidFill>
                <a:latin typeface="Arial" panose="020B0604020202020204"/>
              </a:rPr>
              <a:t>th</a:t>
            </a:r>
            <a:r>
              <a:rPr lang="en-US" sz="4000" b="1" dirty="0">
                <a:solidFill>
                  <a:srgbClr val="D9D899"/>
                </a:solidFill>
                <a:latin typeface="Arial" panose="020B0604020202020204"/>
              </a:rPr>
              <a:t> C</a:t>
            </a:r>
            <a:r>
              <a:rPr kumimoji="0" lang="en-US" sz="4000" b="1" i="0" u="none" strike="noStrike" kern="1200" cap="none" spc="0" normalizeH="0" baseline="0" noProof="0" dirty="0" err="1">
                <a:ln>
                  <a:noFill/>
                </a:ln>
                <a:solidFill>
                  <a:srgbClr val="D9D899"/>
                </a:solidFill>
                <a:effectLst/>
                <a:uLnTx/>
                <a:uFillTx/>
                <a:latin typeface="Arial" panose="020B0604020202020204"/>
                <a:ea typeface="+mn-ea"/>
                <a:cs typeface="+mn-cs"/>
              </a:rPr>
              <a:t>entury</a:t>
            </a: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 AD</a:t>
            </a:r>
          </a:p>
        </p:txBody>
      </p:sp>
      <p:pic>
        <p:nvPicPr>
          <p:cNvPr id="13" name="Picture Placeholder 12">
            <a:extLst>
              <a:ext uri="{FF2B5EF4-FFF2-40B4-BE49-F238E27FC236}">
                <a16:creationId xmlns:a16="http://schemas.microsoft.com/office/drawing/2014/main" id="{412B70C3-6DA3-AB8C-38A8-DC902136C696}"/>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5000" r="5000"/>
          <a:stretch>
            <a:fillRect/>
          </a:stretch>
        </p:blipFill>
        <p:spPr/>
      </p:pic>
    </p:spTree>
    <p:extLst>
      <p:ext uri="{BB962C8B-B14F-4D97-AF65-F5344CB8AC3E}">
        <p14:creationId xmlns:p14="http://schemas.microsoft.com/office/powerpoint/2010/main" val="141406744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148046"/>
            <a:ext cx="4803324" cy="1079863"/>
          </a:xfrm>
          <a:solidFill>
            <a:schemeClr val="tx2">
              <a:lumMod val="10000"/>
            </a:schemeClr>
          </a:solidFill>
          <a:ln w="38100">
            <a:solidFill>
              <a:schemeClr val="bg1"/>
            </a:solidFill>
          </a:ln>
        </p:spPr>
        <p:txBody>
          <a:bodyPr>
            <a:normAutofit/>
          </a:bodyPr>
          <a:lstStyle/>
          <a:p>
            <a:pPr algn="ctr"/>
            <a:r>
              <a:rPr lang="en-US" b="1" dirty="0"/>
              <a:t>Trinitarian Controversy: Arianism </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27909"/>
            <a:ext cx="4803324" cy="4965501"/>
          </a:xfrm>
        </p:spPr>
        <p:txBody>
          <a:bodyPr>
            <a:noAutofit/>
          </a:bodyPr>
          <a:lstStyle/>
          <a:p>
            <a:r>
              <a:rPr lang="en-US" sz="2400" dirty="0"/>
              <a:t>Father, in contrast with the </a:t>
            </a:r>
            <a:r>
              <a:rPr lang="en-US" sz="2400" i="1" dirty="0" err="1"/>
              <a:t>homoousios</a:t>
            </a:r>
            <a:r>
              <a:rPr lang="en-US" sz="2400" dirty="0"/>
              <a:t> (“same substance”) of the Nicene Creed. Prominent among opponents of orthodoxy following the Council of Nicaea were Apollinaris and Marcellus. Both affirmed the true unity of the divine and the human in Christ but denied His true humanity, asserting that the divine will made of the human nature of Jesus a passive instrument. These</a:t>
            </a:r>
          </a:p>
        </p:txBody>
      </p:sp>
      <p:sp>
        <p:nvSpPr>
          <p:cNvPr id="6" name="TextBox 5">
            <a:extLst>
              <a:ext uri="{FF2B5EF4-FFF2-40B4-BE49-F238E27FC236}">
                <a16:creationId xmlns:a16="http://schemas.microsoft.com/office/drawing/2014/main" id="{D9DE8870-6ABF-C4E1-E77F-330413485F72}"/>
              </a:ext>
            </a:extLst>
          </p:cNvPr>
          <p:cNvSpPr txBox="1"/>
          <p:nvPr/>
        </p:nvSpPr>
        <p:spPr>
          <a:xfrm rot="16200000">
            <a:off x="-2604156" y="3075057"/>
            <a:ext cx="6096000"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4000" b="1" dirty="0">
                <a:solidFill>
                  <a:srgbClr val="D9D899"/>
                </a:solidFill>
                <a:latin typeface="Arial" panose="020B0604020202020204"/>
              </a:rPr>
              <a:t>4</a:t>
            </a:r>
            <a:r>
              <a:rPr lang="en-US" sz="4000" b="1" baseline="30000" dirty="0">
                <a:solidFill>
                  <a:srgbClr val="D9D899"/>
                </a:solidFill>
                <a:latin typeface="Arial" panose="020B0604020202020204"/>
              </a:rPr>
              <a:t>th</a:t>
            </a:r>
            <a:r>
              <a:rPr lang="en-US" sz="4000" b="1" dirty="0">
                <a:solidFill>
                  <a:srgbClr val="D9D899"/>
                </a:solidFill>
                <a:latin typeface="Arial" panose="020B0604020202020204"/>
              </a:rPr>
              <a:t> C</a:t>
            </a:r>
            <a:r>
              <a:rPr kumimoji="0" lang="en-US" sz="4000" b="1" i="0" u="none" strike="noStrike" kern="1200" cap="none" spc="0" normalizeH="0" baseline="0" noProof="0" dirty="0" err="1">
                <a:ln>
                  <a:noFill/>
                </a:ln>
                <a:solidFill>
                  <a:srgbClr val="D9D899"/>
                </a:solidFill>
                <a:effectLst/>
                <a:uLnTx/>
                <a:uFillTx/>
                <a:latin typeface="Arial" panose="020B0604020202020204"/>
                <a:ea typeface="+mn-ea"/>
                <a:cs typeface="+mn-cs"/>
              </a:rPr>
              <a:t>entury</a:t>
            </a: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 AD</a:t>
            </a:r>
          </a:p>
        </p:txBody>
      </p:sp>
      <p:pic>
        <p:nvPicPr>
          <p:cNvPr id="8" name="Picture Placeholder 7">
            <a:extLst>
              <a:ext uri="{FF2B5EF4-FFF2-40B4-BE49-F238E27FC236}">
                <a16:creationId xmlns:a16="http://schemas.microsoft.com/office/drawing/2014/main" id="{2FCC902D-2AEE-8F0F-7C32-A474A89289FD}"/>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27541" r="27541"/>
          <a:stretch>
            <a:fillRect/>
          </a:stretch>
        </p:blipFill>
        <p:spPr/>
      </p:pic>
    </p:spTree>
    <p:extLst>
      <p:ext uri="{BB962C8B-B14F-4D97-AF65-F5344CB8AC3E}">
        <p14:creationId xmlns:p14="http://schemas.microsoft.com/office/powerpoint/2010/main" val="1308755592"/>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148046"/>
            <a:ext cx="4803324" cy="1079863"/>
          </a:xfrm>
          <a:solidFill>
            <a:schemeClr val="tx2">
              <a:lumMod val="10000"/>
            </a:schemeClr>
          </a:solidFill>
          <a:ln w="38100">
            <a:solidFill>
              <a:schemeClr val="bg1"/>
            </a:solidFill>
          </a:ln>
        </p:spPr>
        <p:txBody>
          <a:bodyPr>
            <a:normAutofit/>
          </a:bodyPr>
          <a:lstStyle/>
          <a:p>
            <a:pPr algn="ctr"/>
            <a:r>
              <a:rPr lang="en-US" b="1" dirty="0"/>
              <a:t>Trinitarian Controversy: Arianism</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27909"/>
            <a:ext cx="4803324" cy="4965501"/>
          </a:xfrm>
        </p:spPr>
        <p:txBody>
          <a:bodyPr>
            <a:noAutofit/>
          </a:bodyPr>
          <a:lstStyle/>
          <a:p>
            <a:r>
              <a:rPr lang="en-US" sz="2400" dirty="0"/>
              <a:t>various problems led to another council in the year 381, at Constantinople. This council reaffirmed the Nicene Creed, clarified its meaning, and declared the presence of two real natures in Christ. After the Council of Constantinople the attention of the church turned to the so-called Christological aspect of the problem of the nature and person of Christ. </a:t>
            </a:r>
          </a:p>
        </p:txBody>
      </p:sp>
      <p:sp>
        <p:nvSpPr>
          <p:cNvPr id="6" name="TextBox 5">
            <a:extLst>
              <a:ext uri="{FF2B5EF4-FFF2-40B4-BE49-F238E27FC236}">
                <a16:creationId xmlns:a16="http://schemas.microsoft.com/office/drawing/2014/main" id="{D9DE8870-6ABF-C4E1-E77F-330413485F72}"/>
              </a:ext>
            </a:extLst>
          </p:cNvPr>
          <p:cNvSpPr txBox="1"/>
          <p:nvPr/>
        </p:nvSpPr>
        <p:spPr>
          <a:xfrm rot="16200000">
            <a:off x="-2604156" y="3075057"/>
            <a:ext cx="6096000"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4000" b="1" dirty="0">
                <a:solidFill>
                  <a:srgbClr val="D9D899"/>
                </a:solidFill>
                <a:latin typeface="Arial" panose="020B0604020202020204"/>
              </a:rPr>
              <a:t>4</a:t>
            </a:r>
            <a:r>
              <a:rPr lang="en-US" sz="4000" b="1" baseline="30000" dirty="0">
                <a:solidFill>
                  <a:srgbClr val="D9D899"/>
                </a:solidFill>
                <a:latin typeface="Arial" panose="020B0604020202020204"/>
              </a:rPr>
              <a:t>th</a:t>
            </a:r>
            <a:r>
              <a:rPr lang="en-US" sz="4000" b="1" dirty="0">
                <a:solidFill>
                  <a:srgbClr val="D9D899"/>
                </a:solidFill>
                <a:latin typeface="Arial" panose="020B0604020202020204"/>
              </a:rPr>
              <a:t> C</a:t>
            </a:r>
            <a:r>
              <a:rPr kumimoji="0" lang="en-US" sz="4000" b="1" i="0" u="none" strike="noStrike" kern="1200" cap="none" spc="0" normalizeH="0" baseline="0" noProof="0" dirty="0" err="1">
                <a:ln>
                  <a:noFill/>
                </a:ln>
                <a:solidFill>
                  <a:srgbClr val="D9D899"/>
                </a:solidFill>
                <a:effectLst/>
                <a:uLnTx/>
                <a:uFillTx/>
                <a:latin typeface="Arial" panose="020B0604020202020204"/>
                <a:ea typeface="+mn-ea"/>
                <a:cs typeface="+mn-cs"/>
              </a:rPr>
              <a:t>entury</a:t>
            </a: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 AD</a:t>
            </a:r>
          </a:p>
        </p:txBody>
      </p:sp>
      <p:pic>
        <p:nvPicPr>
          <p:cNvPr id="7" name="Picture Placeholder 6">
            <a:extLst>
              <a:ext uri="{FF2B5EF4-FFF2-40B4-BE49-F238E27FC236}">
                <a16:creationId xmlns:a16="http://schemas.microsoft.com/office/drawing/2014/main" id="{1D1AD8CA-D2F7-2D9C-1833-78ADD967D83B}"/>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0024" r="10024"/>
          <a:stretch>
            <a:fillRect/>
          </a:stretch>
        </p:blipFill>
        <p:spPr/>
      </p:pic>
    </p:spTree>
    <p:extLst>
      <p:ext uri="{BB962C8B-B14F-4D97-AF65-F5344CB8AC3E}">
        <p14:creationId xmlns:p14="http://schemas.microsoft.com/office/powerpoint/2010/main" val="396045408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148046"/>
            <a:ext cx="4803324" cy="1079863"/>
          </a:xfrm>
          <a:solidFill>
            <a:schemeClr val="tx2">
              <a:lumMod val="10000"/>
            </a:schemeClr>
          </a:solidFill>
          <a:ln w="38100">
            <a:solidFill>
              <a:schemeClr val="bg1"/>
            </a:solidFill>
          </a:ln>
        </p:spPr>
        <p:txBody>
          <a:bodyPr>
            <a:normAutofit/>
          </a:bodyPr>
          <a:lstStyle/>
          <a:p>
            <a:pPr algn="ctr"/>
            <a:r>
              <a:rPr lang="en-US" sz="2700" b="1" dirty="0"/>
              <a:t>Christological Controversy: </a:t>
            </a:r>
            <a:r>
              <a:rPr lang="en-US" b="1" dirty="0"/>
              <a:t>Nestorianism  </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27909"/>
            <a:ext cx="4803324" cy="4965501"/>
          </a:xfrm>
        </p:spPr>
        <p:txBody>
          <a:bodyPr>
            <a:noAutofit/>
          </a:bodyPr>
          <a:lstStyle/>
          <a:p>
            <a:r>
              <a:rPr lang="en-US" sz="2400" dirty="0"/>
              <a:t>Attempts were made to define the nature of the divine and of the human elements in Christ, and to state the relationship between these two. How could two personal natures exist together in one person? This phase of the controversy centered in two opposing schools of thought, one in Alexandria and the other in Antioch, in Syria. Both acknowledged the true unity of</a:t>
            </a:r>
          </a:p>
        </p:txBody>
      </p:sp>
      <p:sp>
        <p:nvSpPr>
          <p:cNvPr id="6" name="TextBox 5">
            <a:extLst>
              <a:ext uri="{FF2B5EF4-FFF2-40B4-BE49-F238E27FC236}">
                <a16:creationId xmlns:a16="http://schemas.microsoft.com/office/drawing/2014/main" id="{D9DE8870-6ABF-C4E1-E77F-330413485F72}"/>
              </a:ext>
            </a:extLst>
          </p:cNvPr>
          <p:cNvSpPr txBox="1"/>
          <p:nvPr/>
        </p:nvSpPr>
        <p:spPr>
          <a:xfrm rot="16200000">
            <a:off x="-2604156" y="3075057"/>
            <a:ext cx="6096000"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4000" b="1" dirty="0">
                <a:solidFill>
                  <a:srgbClr val="D9D899"/>
                </a:solidFill>
                <a:latin typeface="Arial" panose="020B0604020202020204"/>
              </a:rPr>
              <a:t>5</a:t>
            </a:r>
            <a:r>
              <a:rPr lang="en-US" sz="4000" b="1" baseline="30000" dirty="0">
                <a:solidFill>
                  <a:srgbClr val="D9D899"/>
                </a:solidFill>
                <a:latin typeface="Arial" panose="020B0604020202020204"/>
              </a:rPr>
              <a:t>th</a:t>
            </a:r>
            <a:r>
              <a:rPr lang="en-US" sz="4000" b="1" dirty="0">
                <a:solidFill>
                  <a:srgbClr val="D9D899"/>
                </a:solidFill>
                <a:latin typeface="Arial" panose="020B0604020202020204"/>
              </a:rPr>
              <a:t> C</a:t>
            </a:r>
            <a:r>
              <a:rPr kumimoji="0" lang="en-US" sz="4000" b="1" i="0" u="none" strike="noStrike" kern="1200" cap="none" spc="0" normalizeH="0" baseline="0" noProof="0" dirty="0" err="1">
                <a:ln>
                  <a:noFill/>
                </a:ln>
                <a:solidFill>
                  <a:srgbClr val="D9D899"/>
                </a:solidFill>
                <a:effectLst/>
                <a:uLnTx/>
                <a:uFillTx/>
                <a:latin typeface="Arial" panose="020B0604020202020204"/>
                <a:ea typeface="+mn-ea"/>
                <a:cs typeface="+mn-cs"/>
              </a:rPr>
              <a:t>entury</a:t>
            </a: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 AD</a:t>
            </a:r>
          </a:p>
        </p:txBody>
      </p:sp>
      <p:pic>
        <p:nvPicPr>
          <p:cNvPr id="13" name="Picture Placeholder 12">
            <a:extLst>
              <a:ext uri="{FF2B5EF4-FFF2-40B4-BE49-F238E27FC236}">
                <a16:creationId xmlns:a16="http://schemas.microsoft.com/office/drawing/2014/main" id="{2C9F870C-C11F-B25C-E331-653384AA2A0B}"/>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6250" r="16250"/>
          <a:stretch>
            <a:fillRect/>
          </a:stretch>
        </p:blipFill>
        <p:spPr/>
      </p:pic>
    </p:spTree>
    <p:extLst>
      <p:ext uri="{BB962C8B-B14F-4D97-AF65-F5344CB8AC3E}">
        <p14:creationId xmlns:p14="http://schemas.microsoft.com/office/powerpoint/2010/main" val="21773455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2F5E-1E01-FE15-51F8-E2542240D56F}"/>
              </a:ext>
            </a:extLst>
          </p:cNvPr>
          <p:cNvSpPr>
            <a:spLocks noGrp="1"/>
          </p:cNvSpPr>
          <p:nvPr>
            <p:ph type="title"/>
          </p:nvPr>
        </p:nvSpPr>
        <p:spPr>
          <a:xfrm>
            <a:off x="2609873" y="805818"/>
            <a:ext cx="7950984" cy="777886"/>
          </a:xfrm>
        </p:spPr>
        <p:txBody>
          <a:bodyPr>
            <a:normAutofit/>
          </a:bodyPr>
          <a:lstStyle/>
          <a:p>
            <a:pPr algn="l"/>
            <a:r>
              <a:rPr lang="en-US" sz="4000" dirty="0"/>
              <a:t>…was the WORD,</a:t>
            </a:r>
          </a:p>
        </p:txBody>
      </p:sp>
      <p:sp>
        <p:nvSpPr>
          <p:cNvPr id="4" name="Content Placeholder 3">
            <a:extLst>
              <a:ext uri="{FF2B5EF4-FFF2-40B4-BE49-F238E27FC236}">
                <a16:creationId xmlns:a16="http://schemas.microsoft.com/office/drawing/2014/main" id="{56D1F9D1-0374-6DF0-11ED-680DFF5D45B2}"/>
              </a:ext>
            </a:extLst>
          </p:cNvPr>
          <p:cNvSpPr>
            <a:spLocks noGrp="1"/>
          </p:cNvSpPr>
          <p:nvPr>
            <p:ph sz="half" idx="2"/>
          </p:nvPr>
        </p:nvSpPr>
        <p:spPr>
          <a:xfrm>
            <a:off x="6666636" y="1668544"/>
            <a:ext cx="3894222" cy="4381399"/>
          </a:xfrm>
        </p:spPr>
        <p:txBody>
          <a:bodyPr>
            <a:normAutofit fontScale="92500" lnSpcReduction="20000"/>
          </a:bodyPr>
          <a:lstStyle/>
          <a:p>
            <a:pPr marL="0" indent="0">
              <a:buNone/>
            </a:pPr>
            <a:r>
              <a:rPr lang="en-US" sz="3200" dirty="0"/>
              <a:t>The Word </a:t>
            </a:r>
            <a:r>
              <a:rPr lang="en-US" sz="3200" i="1" dirty="0"/>
              <a:t>was</a:t>
            </a:r>
            <a:r>
              <a:rPr lang="en-US" sz="3200" dirty="0"/>
              <a:t>, throughout</a:t>
            </a:r>
            <a:r>
              <a:rPr lang="en-US" sz="3200" dirty="0">
                <a:latin typeface="Arial" panose="020B0604020202020204" pitchFamily="34" charset="0"/>
              </a:rPr>
              <a:t> all eternity; He never </a:t>
            </a:r>
            <a:r>
              <a:rPr lang="en-US" sz="3200" i="1" dirty="0">
                <a:latin typeface="Arial" panose="020B0604020202020204" pitchFamily="34" charset="0"/>
              </a:rPr>
              <a:t>became</a:t>
            </a:r>
            <a:r>
              <a:rPr lang="en-US" sz="3200" dirty="0">
                <a:latin typeface="Arial" panose="020B0604020202020204" pitchFamily="34" charset="0"/>
              </a:rPr>
              <a:t> such.  But, in time, the Word was made [literally, “became,” </a:t>
            </a:r>
            <a:r>
              <a:rPr lang="en-US" sz="3200" i="1" dirty="0" err="1">
                <a:latin typeface="Arial" panose="020B0604020202020204" pitchFamily="34" charset="0"/>
              </a:rPr>
              <a:t>egeneto</a:t>
            </a:r>
            <a:r>
              <a:rPr lang="en-US" sz="3200" dirty="0">
                <a:latin typeface="Arial" panose="020B0604020202020204" pitchFamily="34" charset="0"/>
              </a:rPr>
              <a:t>, a form of </a:t>
            </a:r>
            <a:r>
              <a:rPr lang="en-US" sz="3200" i="1" dirty="0" err="1">
                <a:latin typeface="Arial" panose="020B0604020202020204" pitchFamily="34" charset="0"/>
              </a:rPr>
              <a:t>ginomai</a:t>
            </a:r>
            <a:r>
              <a:rPr lang="en-US" sz="3200" dirty="0">
                <a:latin typeface="Arial" panose="020B0604020202020204" pitchFamily="34" charset="0"/>
              </a:rPr>
              <a:t>, “to become] flesh.  </a:t>
            </a:r>
            <a:endParaRPr lang="en-US" sz="3200" dirty="0"/>
          </a:p>
        </p:txBody>
      </p:sp>
      <p:pic>
        <p:nvPicPr>
          <p:cNvPr id="8194" name="Picture 2" descr="Jesus">
            <a:extLst>
              <a:ext uri="{FF2B5EF4-FFF2-40B4-BE49-F238E27FC236}">
                <a16:creationId xmlns:a16="http://schemas.microsoft.com/office/drawing/2014/main" id="{B567592C-46FF-A4E2-3EDB-5ECA77F36C05}"/>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2609873" y="1831648"/>
            <a:ext cx="3892550" cy="3892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527998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148046"/>
            <a:ext cx="4803324" cy="1079863"/>
          </a:xfrm>
          <a:solidFill>
            <a:schemeClr val="tx2">
              <a:lumMod val="10000"/>
            </a:schemeClr>
          </a:solidFill>
          <a:ln w="38100">
            <a:solidFill>
              <a:schemeClr val="bg1"/>
            </a:solidFill>
          </a:ln>
        </p:spPr>
        <p:txBody>
          <a:bodyPr>
            <a:normAutofit/>
          </a:bodyPr>
          <a:lstStyle/>
          <a:p>
            <a:pPr algn="ctr"/>
            <a:r>
              <a:rPr lang="en-US" sz="2700" b="1" dirty="0"/>
              <a:t>Christological Controversy: </a:t>
            </a:r>
            <a:r>
              <a:rPr lang="en-US" b="1" dirty="0"/>
              <a:t>Nestorianism  </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27909"/>
            <a:ext cx="4803324" cy="4965501"/>
          </a:xfrm>
        </p:spPr>
        <p:txBody>
          <a:bodyPr>
            <a:noAutofit/>
          </a:bodyPr>
          <a:lstStyle/>
          <a:p>
            <a:r>
              <a:rPr lang="en-US" sz="2400" dirty="0"/>
              <a:t>divinity and humanity in the one person, Jesus Christ, but the Alexandrian school emphasized the unity of the two natures and stressed the importance of deity, whereas the Antiochian school emphasized the distinction between the two natures and stressed the importance of the human aspect. Partisans of Antioch held that divinity and</a:t>
            </a:r>
          </a:p>
        </p:txBody>
      </p:sp>
      <p:sp>
        <p:nvSpPr>
          <p:cNvPr id="6" name="TextBox 5">
            <a:extLst>
              <a:ext uri="{FF2B5EF4-FFF2-40B4-BE49-F238E27FC236}">
                <a16:creationId xmlns:a16="http://schemas.microsoft.com/office/drawing/2014/main" id="{D9DE8870-6ABF-C4E1-E77F-330413485F72}"/>
              </a:ext>
            </a:extLst>
          </p:cNvPr>
          <p:cNvSpPr txBox="1"/>
          <p:nvPr/>
        </p:nvSpPr>
        <p:spPr>
          <a:xfrm rot="16200000">
            <a:off x="-2604156" y="3075057"/>
            <a:ext cx="6096000"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4000" b="1" dirty="0">
                <a:solidFill>
                  <a:srgbClr val="D9D899"/>
                </a:solidFill>
                <a:latin typeface="Arial" panose="020B0604020202020204"/>
              </a:rPr>
              <a:t>4</a:t>
            </a:r>
            <a:r>
              <a:rPr lang="en-US" sz="4000" b="1" baseline="30000" dirty="0">
                <a:solidFill>
                  <a:srgbClr val="D9D899"/>
                </a:solidFill>
                <a:latin typeface="Arial" panose="020B0604020202020204"/>
              </a:rPr>
              <a:t>th</a:t>
            </a:r>
            <a:r>
              <a:rPr lang="en-US" sz="4000" b="1" dirty="0">
                <a:solidFill>
                  <a:srgbClr val="D9D899"/>
                </a:solidFill>
                <a:latin typeface="Arial" panose="020B0604020202020204"/>
              </a:rPr>
              <a:t> C</a:t>
            </a:r>
            <a:r>
              <a:rPr kumimoji="0" lang="en-US" sz="4000" b="1" i="0" u="none" strike="noStrike" kern="1200" cap="none" spc="0" normalizeH="0" baseline="0" noProof="0" dirty="0" err="1">
                <a:ln>
                  <a:noFill/>
                </a:ln>
                <a:solidFill>
                  <a:srgbClr val="D9D899"/>
                </a:solidFill>
                <a:effectLst/>
                <a:uLnTx/>
                <a:uFillTx/>
                <a:latin typeface="Arial" panose="020B0604020202020204"/>
                <a:ea typeface="+mn-ea"/>
                <a:cs typeface="+mn-cs"/>
              </a:rPr>
              <a:t>entury</a:t>
            </a: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 AD</a:t>
            </a:r>
          </a:p>
        </p:txBody>
      </p:sp>
      <p:pic>
        <p:nvPicPr>
          <p:cNvPr id="13" name="Picture Placeholder 12">
            <a:extLst>
              <a:ext uri="{FF2B5EF4-FFF2-40B4-BE49-F238E27FC236}">
                <a16:creationId xmlns:a16="http://schemas.microsoft.com/office/drawing/2014/main" id="{D7ABF3FB-2D28-A31E-4872-D1162755C292}"/>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6250" r="16250"/>
          <a:stretch>
            <a:fillRect/>
          </a:stretch>
        </p:blipFill>
        <p:spPr/>
      </p:pic>
    </p:spTree>
    <p:extLst>
      <p:ext uri="{BB962C8B-B14F-4D97-AF65-F5344CB8AC3E}">
        <p14:creationId xmlns:p14="http://schemas.microsoft.com/office/powerpoint/2010/main" val="162527570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148046"/>
            <a:ext cx="4803324" cy="1079863"/>
          </a:xfrm>
          <a:solidFill>
            <a:schemeClr val="tx2">
              <a:lumMod val="10000"/>
            </a:schemeClr>
          </a:solidFill>
          <a:ln w="38100">
            <a:solidFill>
              <a:schemeClr val="bg1"/>
            </a:solidFill>
          </a:ln>
        </p:spPr>
        <p:txBody>
          <a:bodyPr>
            <a:normAutofit/>
          </a:bodyPr>
          <a:lstStyle/>
          <a:p>
            <a:pPr algn="ctr"/>
            <a:r>
              <a:rPr lang="en-US" sz="2700" b="1" dirty="0"/>
              <a:t>Christological Controversy: </a:t>
            </a:r>
            <a:r>
              <a:rPr lang="en-US" b="1" dirty="0"/>
              <a:t>Nestorianism  </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27909"/>
            <a:ext cx="4803324" cy="4965501"/>
          </a:xfrm>
        </p:spPr>
        <p:txBody>
          <a:bodyPr>
            <a:noAutofit/>
          </a:bodyPr>
          <a:lstStyle/>
          <a:p>
            <a:r>
              <a:rPr lang="en-US" sz="2400" dirty="0"/>
              <a:t>humanity had entered into a relation of constant coexistence and cooperation without actually merging. They separated the two natures in the one person, declaring that there was not a complete union but only permanent association. They made a sharp distinction between Christ as the Son of God and Christ as the Son of man, and gave the human nature more</a:t>
            </a:r>
          </a:p>
        </p:txBody>
      </p:sp>
      <p:sp>
        <p:nvSpPr>
          <p:cNvPr id="6" name="TextBox 5">
            <a:extLst>
              <a:ext uri="{FF2B5EF4-FFF2-40B4-BE49-F238E27FC236}">
                <a16:creationId xmlns:a16="http://schemas.microsoft.com/office/drawing/2014/main" id="{D9DE8870-6ABF-C4E1-E77F-330413485F72}"/>
              </a:ext>
            </a:extLst>
          </p:cNvPr>
          <p:cNvSpPr txBox="1"/>
          <p:nvPr/>
        </p:nvSpPr>
        <p:spPr>
          <a:xfrm rot="16200000">
            <a:off x="-2604156" y="3075057"/>
            <a:ext cx="6096000"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4000" b="1" dirty="0">
                <a:solidFill>
                  <a:srgbClr val="D9D899"/>
                </a:solidFill>
                <a:latin typeface="Arial" panose="020B0604020202020204"/>
              </a:rPr>
              <a:t>4</a:t>
            </a:r>
            <a:r>
              <a:rPr lang="en-US" sz="4000" b="1" baseline="30000" dirty="0">
                <a:solidFill>
                  <a:srgbClr val="D9D899"/>
                </a:solidFill>
                <a:latin typeface="Arial" panose="020B0604020202020204"/>
              </a:rPr>
              <a:t>th</a:t>
            </a:r>
            <a:r>
              <a:rPr lang="en-US" sz="4000" b="1" dirty="0">
                <a:solidFill>
                  <a:srgbClr val="D9D899"/>
                </a:solidFill>
                <a:latin typeface="Arial" panose="020B0604020202020204"/>
              </a:rPr>
              <a:t> C</a:t>
            </a:r>
            <a:r>
              <a:rPr kumimoji="0" lang="en-US" sz="4000" b="1" i="0" u="none" strike="noStrike" kern="1200" cap="none" spc="0" normalizeH="0" baseline="0" noProof="0" dirty="0" err="1">
                <a:ln>
                  <a:noFill/>
                </a:ln>
                <a:solidFill>
                  <a:srgbClr val="D9D899"/>
                </a:solidFill>
                <a:effectLst/>
                <a:uLnTx/>
                <a:uFillTx/>
                <a:latin typeface="Arial" panose="020B0604020202020204"/>
                <a:ea typeface="+mn-ea"/>
                <a:cs typeface="+mn-cs"/>
              </a:rPr>
              <a:t>entury</a:t>
            </a: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 AD</a:t>
            </a:r>
          </a:p>
        </p:txBody>
      </p:sp>
      <p:pic>
        <p:nvPicPr>
          <p:cNvPr id="8" name="Picture Placeholder 7">
            <a:extLst>
              <a:ext uri="{FF2B5EF4-FFF2-40B4-BE49-F238E27FC236}">
                <a16:creationId xmlns:a16="http://schemas.microsoft.com/office/drawing/2014/main" id="{5E5911A5-F162-359D-346F-93D4BD9C43A7}"/>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11051" b="11051"/>
          <a:stretch>
            <a:fillRect/>
          </a:stretch>
        </p:blipFill>
        <p:spPr/>
      </p:pic>
    </p:spTree>
    <p:extLst>
      <p:ext uri="{BB962C8B-B14F-4D97-AF65-F5344CB8AC3E}">
        <p14:creationId xmlns:p14="http://schemas.microsoft.com/office/powerpoint/2010/main" val="130574204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148046"/>
            <a:ext cx="4803324" cy="1079863"/>
          </a:xfrm>
          <a:solidFill>
            <a:schemeClr val="tx2">
              <a:lumMod val="10000"/>
            </a:schemeClr>
          </a:solidFill>
          <a:ln w="38100">
            <a:solidFill>
              <a:schemeClr val="bg1"/>
            </a:solidFill>
          </a:ln>
        </p:spPr>
        <p:txBody>
          <a:bodyPr>
            <a:normAutofit/>
          </a:bodyPr>
          <a:lstStyle/>
          <a:p>
            <a:pPr algn="ctr"/>
            <a:r>
              <a:rPr lang="en-US" sz="2700" b="1" dirty="0"/>
              <a:t>Christological Controversy: </a:t>
            </a:r>
            <a:r>
              <a:rPr lang="en-US" b="1" dirty="0"/>
              <a:t>Nestorianism  </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27909"/>
            <a:ext cx="4803324" cy="4965501"/>
          </a:xfrm>
        </p:spPr>
        <p:txBody>
          <a:bodyPr>
            <a:noAutofit/>
          </a:bodyPr>
          <a:lstStyle/>
          <a:p>
            <a:r>
              <a:rPr lang="en-US" sz="2400" dirty="0"/>
              <a:t>distinct recognition. They conceived of the unity of the two natures as accomplished through the unity of the respective wills. They preserved the reality and completeness of Christ’s human nature, but endangered the unity of the person. It was an imperfect, incomplete, loose, mechanical union, in which the two natures were not truly united in a single </a:t>
            </a:r>
            <a:r>
              <a:rPr lang="en-US" sz="2400" dirty="0" err="1"/>
              <a:t>selfconscious</a:t>
            </a:r>
            <a:r>
              <a:rPr lang="en-US" sz="2400" dirty="0"/>
              <a:t> person. The</a:t>
            </a:r>
          </a:p>
        </p:txBody>
      </p:sp>
      <p:sp>
        <p:nvSpPr>
          <p:cNvPr id="6" name="TextBox 5">
            <a:extLst>
              <a:ext uri="{FF2B5EF4-FFF2-40B4-BE49-F238E27FC236}">
                <a16:creationId xmlns:a16="http://schemas.microsoft.com/office/drawing/2014/main" id="{D9DE8870-6ABF-C4E1-E77F-330413485F72}"/>
              </a:ext>
            </a:extLst>
          </p:cNvPr>
          <p:cNvSpPr txBox="1"/>
          <p:nvPr/>
        </p:nvSpPr>
        <p:spPr>
          <a:xfrm rot="16200000">
            <a:off x="-2604156" y="3075057"/>
            <a:ext cx="6096000"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4000" b="1" dirty="0">
                <a:solidFill>
                  <a:srgbClr val="D9D899"/>
                </a:solidFill>
                <a:latin typeface="Arial" panose="020B0604020202020204"/>
              </a:rPr>
              <a:t>4</a:t>
            </a:r>
            <a:r>
              <a:rPr lang="en-US" sz="4000" b="1" baseline="30000" dirty="0">
                <a:solidFill>
                  <a:srgbClr val="D9D899"/>
                </a:solidFill>
                <a:latin typeface="Arial" panose="020B0604020202020204"/>
              </a:rPr>
              <a:t>th</a:t>
            </a:r>
            <a:r>
              <a:rPr lang="en-US" sz="4000" b="1" dirty="0">
                <a:solidFill>
                  <a:srgbClr val="D9D899"/>
                </a:solidFill>
                <a:latin typeface="Arial" panose="020B0604020202020204"/>
              </a:rPr>
              <a:t> C</a:t>
            </a:r>
            <a:r>
              <a:rPr kumimoji="0" lang="en-US" sz="4000" b="1" i="0" u="none" strike="noStrike" kern="1200" cap="none" spc="0" normalizeH="0" baseline="0" noProof="0" dirty="0" err="1">
                <a:ln>
                  <a:noFill/>
                </a:ln>
                <a:solidFill>
                  <a:srgbClr val="D9D899"/>
                </a:solidFill>
                <a:effectLst/>
                <a:uLnTx/>
                <a:uFillTx/>
                <a:latin typeface="Arial" panose="020B0604020202020204"/>
                <a:ea typeface="+mn-ea"/>
                <a:cs typeface="+mn-cs"/>
              </a:rPr>
              <a:t>entury</a:t>
            </a: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 AD</a:t>
            </a:r>
          </a:p>
        </p:txBody>
      </p:sp>
      <p:pic>
        <p:nvPicPr>
          <p:cNvPr id="7" name="Picture Placeholder 6">
            <a:extLst>
              <a:ext uri="{FF2B5EF4-FFF2-40B4-BE49-F238E27FC236}">
                <a16:creationId xmlns:a16="http://schemas.microsoft.com/office/drawing/2014/main" id="{7999B28E-6B4D-7A7B-5364-ABA9979EFFEB}"/>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21875" r="21875"/>
          <a:stretch>
            <a:fillRect/>
          </a:stretch>
        </p:blipFill>
        <p:spPr/>
      </p:pic>
    </p:spTree>
    <p:extLst>
      <p:ext uri="{BB962C8B-B14F-4D97-AF65-F5344CB8AC3E}">
        <p14:creationId xmlns:p14="http://schemas.microsoft.com/office/powerpoint/2010/main" val="228801574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148046"/>
            <a:ext cx="4803324" cy="1079863"/>
          </a:xfrm>
          <a:solidFill>
            <a:schemeClr val="tx2">
              <a:lumMod val="10000"/>
            </a:schemeClr>
          </a:solidFill>
          <a:ln w="38100">
            <a:solidFill>
              <a:schemeClr val="bg1"/>
            </a:solidFill>
          </a:ln>
        </p:spPr>
        <p:txBody>
          <a:bodyPr>
            <a:normAutofit/>
          </a:bodyPr>
          <a:lstStyle/>
          <a:p>
            <a:pPr algn="ctr"/>
            <a:r>
              <a:rPr lang="en-US" sz="2700" b="1" dirty="0"/>
              <a:t>Christological Controversy: </a:t>
            </a:r>
            <a:r>
              <a:rPr lang="en-US" b="1" dirty="0"/>
              <a:t>Nestorianism  </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27909"/>
            <a:ext cx="4803324" cy="4965501"/>
          </a:xfrm>
        </p:spPr>
        <p:txBody>
          <a:bodyPr>
            <a:noAutofit/>
          </a:bodyPr>
          <a:lstStyle/>
          <a:p>
            <a:r>
              <a:rPr lang="en-US" sz="2400" dirty="0"/>
              <a:t>Alexandrians, on the other hand, conceived of a miraculous and complete commingling of the two natures, the human being fused into one with the divine and made subordinate to it. God thus entered humanity, and by means of this union of Godhood and manhood it became possible for Christ to lead mankind back to God. The collision between these two schools of thought reached its</a:t>
            </a:r>
          </a:p>
          <a:p>
            <a:endParaRPr lang="en-US" sz="2400" dirty="0"/>
          </a:p>
        </p:txBody>
      </p:sp>
      <p:sp>
        <p:nvSpPr>
          <p:cNvPr id="6" name="TextBox 5">
            <a:extLst>
              <a:ext uri="{FF2B5EF4-FFF2-40B4-BE49-F238E27FC236}">
                <a16:creationId xmlns:a16="http://schemas.microsoft.com/office/drawing/2014/main" id="{D9DE8870-6ABF-C4E1-E77F-330413485F72}"/>
              </a:ext>
            </a:extLst>
          </p:cNvPr>
          <p:cNvSpPr txBox="1"/>
          <p:nvPr/>
        </p:nvSpPr>
        <p:spPr>
          <a:xfrm rot="16200000">
            <a:off x="-2604156" y="3075057"/>
            <a:ext cx="6096000"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4000" b="1" dirty="0">
                <a:solidFill>
                  <a:srgbClr val="D9D899"/>
                </a:solidFill>
                <a:latin typeface="Arial" panose="020B0604020202020204"/>
              </a:rPr>
              <a:t>4</a:t>
            </a:r>
            <a:r>
              <a:rPr lang="en-US" sz="4000" b="1" baseline="30000" dirty="0">
                <a:solidFill>
                  <a:srgbClr val="D9D899"/>
                </a:solidFill>
                <a:latin typeface="Arial" panose="020B0604020202020204"/>
              </a:rPr>
              <a:t>th</a:t>
            </a:r>
            <a:r>
              <a:rPr lang="en-US" sz="4000" b="1" dirty="0">
                <a:solidFill>
                  <a:srgbClr val="D9D899"/>
                </a:solidFill>
                <a:latin typeface="Arial" panose="020B0604020202020204"/>
              </a:rPr>
              <a:t> C</a:t>
            </a:r>
            <a:r>
              <a:rPr kumimoji="0" lang="en-US" sz="4000" b="1" i="0" u="none" strike="noStrike" kern="1200" cap="none" spc="0" normalizeH="0" baseline="0" noProof="0" dirty="0" err="1">
                <a:ln>
                  <a:noFill/>
                </a:ln>
                <a:solidFill>
                  <a:srgbClr val="D9D899"/>
                </a:solidFill>
                <a:effectLst/>
                <a:uLnTx/>
                <a:uFillTx/>
                <a:latin typeface="Arial" panose="020B0604020202020204"/>
                <a:ea typeface="+mn-ea"/>
                <a:cs typeface="+mn-cs"/>
              </a:rPr>
              <a:t>entury</a:t>
            </a: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 AD</a:t>
            </a:r>
          </a:p>
        </p:txBody>
      </p:sp>
      <p:pic>
        <p:nvPicPr>
          <p:cNvPr id="7" name="Picture Placeholder 6">
            <a:extLst>
              <a:ext uri="{FF2B5EF4-FFF2-40B4-BE49-F238E27FC236}">
                <a16:creationId xmlns:a16="http://schemas.microsoft.com/office/drawing/2014/main" id="{623DEB4D-7B1F-99ED-66CD-34EC3EC0B412}"/>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6250" r="16250"/>
          <a:stretch>
            <a:fillRect/>
          </a:stretch>
        </p:blipFill>
        <p:spPr/>
      </p:pic>
    </p:spTree>
    <p:extLst>
      <p:ext uri="{BB962C8B-B14F-4D97-AF65-F5344CB8AC3E}">
        <p14:creationId xmlns:p14="http://schemas.microsoft.com/office/powerpoint/2010/main" val="3369066118"/>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148046"/>
            <a:ext cx="4803324" cy="1079863"/>
          </a:xfrm>
          <a:solidFill>
            <a:schemeClr val="tx2">
              <a:lumMod val="10000"/>
            </a:schemeClr>
          </a:solidFill>
          <a:ln w="38100">
            <a:solidFill>
              <a:schemeClr val="bg1"/>
            </a:solidFill>
          </a:ln>
        </p:spPr>
        <p:txBody>
          <a:bodyPr>
            <a:normAutofit/>
          </a:bodyPr>
          <a:lstStyle/>
          <a:p>
            <a:pPr algn="ctr"/>
            <a:r>
              <a:rPr lang="en-US" sz="2700" b="1" dirty="0"/>
              <a:t>Christological Controversy: </a:t>
            </a:r>
            <a:r>
              <a:rPr lang="en-US" b="1" dirty="0"/>
              <a:t>Nestorianism  </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27909"/>
            <a:ext cx="4803324" cy="4965501"/>
          </a:xfrm>
        </p:spPr>
        <p:txBody>
          <a:bodyPr>
            <a:noAutofit/>
          </a:bodyPr>
          <a:lstStyle/>
          <a:p>
            <a:r>
              <a:rPr lang="en-US" sz="2400" dirty="0"/>
              <a:t>climax in the Nestorian controversy early in the 5th century. Nestorius, of Antioch, conceded true deity and true humanity, but denied their union in a single self-conscious person. The Nestorian Christ is really two persons enjoying a moral and sympathetic union, neither however, being decisively affected by the other. Deity is not humbled; humanity is not exalted. </a:t>
            </a:r>
          </a:p>
        </p:txBody>
      </p:sp>
      <p:sp>
        <p:nvSpPr>
          <p:cNvPr id="6" name="TextBox 5">
            <a:extLst>
              <a:ext uri="{FF2B5EF4-FFF2-40B4-BE49-F238E27FC236}">
                <a16:creationId xmlns:a16="http://schemas.microsoft.com/office/drawing/2014/main" id="{D9DE8870-6ABF-C4E1-E77F-330413485F72}"/>
              </a:ext>
            </a:extLst>
          </p:cNvPr>
          <p:cNvSpPr txBox="1"/>
          <p:nvPr/>
        </p:nvSpPr>
        <p:spPr>
          <a:xfrm rot="16200000">
            <a:off x="-2604156" y="3075057"/>
            <a:ext cx="6096000"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4000" b="1" dirty="0">
                <a:solidFill>
                  <a:srgbClr val="D9D899"/>
                </a:solidFill>
                <a:latin typeface="Arial" panose="020B0604020202020204"/>
              </a:rPr>
              <a:t>4</a:t>
            </a:r>
            <a:r>
              <a:rPr lang="en-US" sz="4000" b="1" baseline="30000" dirty="0">
                <a:solidFill>
                  <a:srgbClr val="D9D899"/>
                </a:solidFill>
                <a:latin typeface="Arial" panose="020B0604020202020204"/>
              </a:rPr>
              <a:t>th</a:t>
            </a:r>
            <a:r>
              <a:rPr lang="en-US" sz="4000" b="1" dirty="0">
                <a:solidFill>
                  <a:srgbClr val="D9D899"/>
                </a:solidFill>
                <a:latin typeface="Arial" panose="020B0604020202020204"/>
              </a:rPr>
              <a:t> C</a:t>
            </a:r>
            <a:r>
              <a:rPr kumimoji="0" lang="en-US" sz="4000" b="1" i="0" u="none" strike="noStrike" kern="1200" cap="none" spc="0" normalizeH="0" baseline="0" noProof="0" dirty="0" err="1">
                <a:ln>
                  <a:noFill/>
                </a:ln>
                <a:solidFill>
                  <a:srgbClr val="D9D899"/>
                </a:solidFill>
                <a:effectLst/>
                <a:uLnTx/>
                <a:uFillTx/>
                <a:latin typeface="Arial" panose="020B0604020202020204"/>
                <a:ea typeface="+mn-ea"/>
                <a:cs typeface="+mn-cs"/>
              </a:rPr>
              <a:t>entury</a:t>
            </a: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 AD</a:t>
            </a:r>
          </a:p>
        </p:txBody>
      </p:sp>
      <p:pic>
        <p:nvPicPr>
          <p:cNvPr id="13" name="Picture Placeholder 12">
            <a:extLst>
              <a:ext uri="{FF2B5EF4-FFF2-40B4-BE49-F238E27FC236}">
                <a16:creationId xmlns:a16="http://schemas.microsoft.com/office/drawing/2014/main" id="{0CCD9D1D-486A-4411-6E2F-5FFABB634337}"/>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1772" b="1772"/>
          <a:stretch>
            <a:fillRect/>
          </a:stretch>
        </p:blipFill>
        <p:spPr/>
      </p:pic>
    </p:spTree>
    <p:extLst>
      <p:ext uri="{BB962C8B-B14F-4D97-AF65-F5344CB8AC3E}">
        <p14:creationId xmlns:p14="http://schemas.microsoft.com/office/powerpoint/2010/main" val="2010202193"/>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148046"/>
            <a:ext cx="4803324" cy="1079863"/>
          </a:xfrm>
          <a:solidFill>
            <a:schemeClr val="tx2">
              <a:lumMod val="10000"/>
            </a:schemeClr>
          </a:solidFill>
          <a:ln w="38100">
            <a:solidFill>
              <a:schemeClr val="bg1"/>
            </a:solidFill>
          </a:ln>
        </p:spPr>
        <p:txBody>
          <a:bodyPr>
            <a:normAutofit/>
          </a:bodyPr>
          <a:lstStyle/>
          <a:p>
            <a:pPr algn="ctr"/>
            <a:r>
              <a:rPr lang="en-US" sz="2700" b="1" dirty="0"/>
              <a:t>Christological Controversy: </a:t>
            </a:r>
            <a:r>
              <a:rPr lang="en-US" b="1" dirty="0"/>
              <a:t>Nestorianism  </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27909"/>
            <a:ext cx="4803324" cy="4965501"/>
          </a:xfrm>
        </p:spPr>
        <p:txBody>
          <a:bodyPr>
            <a:noAutofit/>
          </a:bodyPr>
          <a:lstStyle/>
          <a:p>
            <a:r>
              <a:rPr lang="en-US" sz="2400" dirty="0"/>
              <a:t>There is God and there is man; but there is no God-man. The third ecumenical church council was called at Ephesus, in 431, for the purpose of settling this contest between the schools of Antioch and Alexandria. The council condemned Nestorius and his teachings, but did not consider it necessary to draw up a new creed to replace the Nicene Creed. Nothing was really settled</a:t>
            </a:r>
          </a:p>
        </p:txBody>
      </p:sp>
      <p:sp>
        <p:nvSpPr>
          <p:cNvPr id="6" name="TextBox 5">
            <a:extLst>
              <a:ext uri="{FF2B5EF4-FFF2-40B4-BE49-F238E27FC236}">
                <a16:creationId xmlns:a16="http://schemas.microsoft.com/office/drawing/2014/main" id="{D9DE8870-6ABF-C4E1-E77F-330413485F72}"/>
              </a:ext>
            </a:extLst>
          </p:cNvPr>
          <p:cNvSpPr txBox="1"/>
          <p:nvPr/>
        </p:nvSpPr>
        <p:spPr>
          <a:xfrm rot="16200000">
            <a:off x="-2604156" y="3075057"/>
            <a:ext cx="6096000"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4000" b="1" dirty="0">
                <a:solidFill>
                  <a:srgbClr val="D9D899"/>
                </a:solidFill>
                <a:latin typeface="Arial" panose="020B0604020202020204"/>
              </a:rPr>
              <a:t>4</a:t>
            </a:r>
            <a:r>
              <a:rPr lang="en-US" sz="4000" b="1" baseline="30000" dirty="0">
                <a:solidFill>
                  <a:srgbClr val="D9D899"/>
                </a:solidFill>
                <a:latin typeface="Arial" panose="020B0604020202020204"/>
              </a:rPr>
              <a:t>th</a:t>
            </a:r>
            <a:r>
              <a:rPr lang="en-US" sz="4000" b="1" dirty="0">
                <a:solidFill>
                  <a:srgbClr val="D9D899"/>
                </a:solidFill>
                <a:latin typeface="Arial" panose="020B0604020202020204"/>
              </a:rPr>
              <a:t> C</a:t>
            </a:r>
            <a:r>
              <a:rPr kumimoji="0" lang="en-US" sz="4000" b="1" i="0" u="none" strike="noStrike" kern="1200" cap="none" spc="0" normalizeH="0" baseline="0" noProof="0" dirty="0" err="1">
                <a:ln>
                  <a:noFill/>
                </a:ln>
                <a:solidFill>
                  <a:srgbClr val="D9D899"/>
                </a:solidFill>
                <a:effectLst/>
                <a:uLnTx/>
                <a:uFillTx/>
                <a:latin typeface="Arial" panose="020B0604020202020204"/>
                <a:ea typeface="+mn-ea"/>
                <a:cs typeface="+mn-cs"/>
              </a:rPr>
              <a:t>entury</a:t>
            </a: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 AD</a:t>
            </a:r>
          </a:p>
        </p:txBody>
      </p:sp>
      <p:pic>
        <p:nvPicPr>
          <p:cNvPr id="9" name="Picture Placeholder 8">
            <a:extLst>
              <a:ext uri="{FF2B5EF4-FFF2-40B4-BE49-F238E27FC236}">
                <a16:creationId xmlns:a16="http://schemas.microsoft.com/office/drawing/2014/main" id="{55A02953-B8C4-10C3-7F2F-2C39AC559CB3}"/>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9006" r="19006"/>
          <a:stretch>
            <a:fillRect/>
          </a:stretch>
        </p:blipFill>
        <p:spPr/>
      </p:pic>
    </p:spTree>
    <p:extLst>
      <p:ext uri="{BB962C8B-B14F-4D97-AF65-F5344CB8AC3E}">
        <p14:creationId xmlns:p14="http://schemas.microsoft.com/office/powerpoint/2010/main" val="148537654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148046"/>
            <a:ext cx="4803324" cy="1079863"/>
          </a:xfrm>
          <a:solidFill>
            <a:schemeClr val="tx2">
              <a:lumMod val="10000"/>
            </a:schemeClr>
          </a:solidFill>
          <a:ln w="38100">
            <a:solidFill>
              <a:schemeClr val="bg1"/>
            </a:solidFill>
          </a:ln>
        </p:spPr>
        <p:txBody>
          <a:bodyPr>
            <a:normAutofit/>
          </a:bodyPr>
          <a:lstStyle/>
          <a:p>
            <a:pPr algn="ctr"/>
            <a:r>
              <a:rPr lang="en-US" sz="2700" b="1" dirty="0"/>
              <a:t>Christological Controversy: </a:t>
            </a:r>
            <a:r>
              <a:rPr lang="en-US" b="1" dirty="0"/>
              <a:t>Nestorianism  </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27909"/>
            <a:ext cx="4803324" cy="4965501"/>
          </a:xfrm>
        </p:spPr>
        <p:txBody>
          <a:bodyPr>
            <a:noAutofit/>
          </a:bodyPr>
          <a:lstStyle/>
          <a:p>
            <a:r>
              <a:rPr lang="en-US" sz="2400" dirty="0"/>
              <a:t>or accomplished, except to widen the rift, and the ensuing controversy took on such proportions that all other doctrinal problems were laid aside.  Following the Council at Ephesus still another theory, known as </a:t>
            </a:r>
            <a:r>
              <a:rPr lang="en-US" sz="2400" dirty="0" err="1"/>
              <a:t>Monophysitism</a:t>
            </a:r>
            <a:r>
              <a:rPr lang="en-US" sz="2400" dirty="0"/>
              <a:t>, or </a:t>
            </a:r>
            <a:r>
              <a:rPr lang="en-US" sz="2400" dirty="0" err="1"/>
              <a:t>Eutychianism</a:t>
            </a:r>
            <a:r>
              <a:rPr lang="en-US" sz="2400" dirty="0"/>
              <a:t>, arose and took the stage to set forth a conception of Christ precisely opposite to that of Nestorius. </a:t>
            </a:r>
          </a:p>
        </p:txBody>
      </p:sp>
      <p:sp>
        <p:nvSpPr>
          <p:cNvPr id="6" name="TextBox 5">
            <a:extLst>
              <a:ext uri="{FF2B5EF4-FFF2-40B4-BE49-F238E27FC236}">
                <a16:creationId xmlns:a16="http://schemas.microsoft.com/office/drawing/2014/main" id="{D9DE8870-6ABF-C4E1-E77F-330413485F72}"/>
              </a:ext>
            </a:extLst>
          </p:cNvPr>
          <p:cNvSpPr txBox="1"/>
          <p:nvPr/>
        </p:nvSpPr>
        <p:spPr>
          <a:xfrm rot="16200000">
            <a:off x="-2604156" y="3075057"/>
            <a:ext cx="6096000"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4000" b="1" dirty="0">
                <a:solidFill>
                  <a:srgbClr val="D9D899"/>
                </a:solidFill>
                <a:latin typeface="Arial" panose="020B0604020202020204"/>
              </a:rPr>
              <a:t>4</a:t>
            </a:r>
            <a:r>
              <a:rPr lang="en-US" sz="4000" b="1" baseline="30000" dirty="0">
                <a:solidFill>
                  <a:srgbClr val="D9D899"/>
                </a:solidFill>
                <a:latin typeface="Arial" panose="020B0604020202020204"/>
              </a:rPr>
              <a:t>th</a:t>
            </a:r>
            <a:r>
              <a:rPr lang="en-US" sz="4000" b="1" dirty="0">
                <a:solidFill>
                  <a:srgbClr val="D9D899"/>
                </a:solidFill>
                <a:latin typeface="Arial" panose="020B0604020202020204"/>
              </a:rPr>
              <a:t> C</a:t>
            </a:r>
            <a:r>
              <a:rPr kumimoji="0" lang="en-US" sz="4000" b="1" i="0" u="none" strike="noStrike" kern="1200" cap="none" spc="0" normalizeH="0" baseline="0" noProof="0" dirty="0" err="1">
                <a:ln>
                  <a:noFill/>
                </a:ln>
                <a:solidFill>
                  <a:srgbClr val="D9D899"/>
                </a:solidFill>
                <a:effectLst/>
                <a:uLnTx/>
                <a:uFillTx/>
                <a:latin typeface="Arial" panose="020B0604020202020204"/>
                <a:ea typeface="+mn-ea"/>
                <a:cs typeface="+mn-cs"/>
              </a:rPr>
              <a:t>entury</a:t>
            </a: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 AD</a:t>
            </a:r>
          </a:p>
        </p:txBody>
      </p:sp>
      <p:pic>
        <p:nvPicPr>
          <p:cNvPr id="7" name="Picture Placeholder 6">
            <a:extLst>
              <a:ext uri="{FF2B5EF4-FFF2-40B4-BE49-F238E27FC236}">
                <a16:creationId xmlns:a16="http://schemas.microsoft.com/office/drawing/2014/main" id="{07BE5B30-634A-C376-84EE-7C9699742D3E}"/>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2606" r="12606"/>
          <a:stretch>
            <a:fillRect/>
          </a:stretch>
        </p:blipFill>
        <p:spPr/>
      </p:pic>
    </p:spTree>
    <p:extLst>
      <p:ext uri="{BB962C8B-B14F-4D97-AF65-F5344CB8AC3E}">
        <p14:creationId xmlns:p14="http://schemas.microsoft.com/office/powerpoint/2010/main" val="113620990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148046"/>
            <a:ext cx="4803324" cy="1079863"/>
          </a:xfrm>
          <a:solidFill>
            <a:schemeClr val="tx2">
              <a:lumMod val="10000"/>
            </a:schemeClr>
          </a:solidFill>
          <a:ln w="38100">
            <a:solidFill>
              <a:schemeClr val="bg1"/>
            </a:solidFill>
          </a:ln>
        </p:spPr>
        <p:txBody>
          <a:bodyPr>
            <a:normAutofit/>
          </a:bodyPr>
          <a:lstStyle/>
          <a:p>
            <a:pPr algn="ctr"/>
            <a:r>
              <a:rPr lang="en-US" sz="2700" b="1" dirty="0"/>
              <a:t>Christological Controversy: </a:t>
            </a:r>
            <a:r>
              <a:rPr lang="en-US" sz="2700" b="1" dirty="0" err="1"/>
              <a:t>Monophysitism</a:t>
            </a:r>
            <a:endParaRPr lang="en-US" b="1" dirty="0"/>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27909"/>
            <a:ext cx="4803324" cy="4965501"/>
          </a:xfrm>
        </p:spPr>
        <p:txBody>
          <a:bodyPr>
            <a:noAutofit/>
          </a:bodyPr>
          <a:lstStyle/>
          <a:p>
            <a:r>
              <a:rPr lang="en-US" sz="2400" dirty="0"/>
              <a:t>Eutyches, its leading exponent, contended that the original human nature of Jesus was transmuted into the divine nature at the incarnation, with the result that the human Jesus and divine Christ became one person and one nature. He asserted the unity of self-consciousness but so merged the two natures that, for practical purposes, they lost their individual identity. </a:t>
            </a:r>
          </a:p>
          <a:p>
            <a:r>
              <a:rPr lang="en-US" sz="2400" dirty="0"/>
              <a:t>Convened in 451 to discuss Nestorianism and </a:t>
            </a:r>
            <a:r>
              <a:rPr lang="en-US" sz="2400" dirty="0" err="1"/>
              <a:t>Monophysitism</a:t>
            </a:r>
            <a:r>
              <a:rPr lang="en-US" sz="2400" dirty="0"/>
              <a:t>, the Council of </a:t>
            </a:r>
          </a:p>
          <a:p>
            <a:r>
              <a:rPr lang="en-US" sz="2400" dirty="0"/>
              <a:t>Chalcedon decided against both. Both Nestorius and Eutyches rejected the decision of the </a:t>
            </a:r>
          </a:p>
          <a:p>
            <a:r>
              <a:rPr lang="en-US" sz="2400" dirty="0"/>
              <a:t>council and founded independent sects of Christianity, as Arius had done more than a </a:t>
            </a:r>
          </a:p>
          <a:p>
            <a:r>
              <a:rPr lang="en-US" sz="2400" dirty="0"/>
              <a:t>century earlier. </a:t>
            </a:r>
          </a:p>
          <a:p>
            <a:r>
              <a:rPr lang="en-US" sz="2400" dirty="0"/>
              <a:t>The Council of Chalcedon affirmed the perfect divinity and the perfect humanity of </a:t>
            </a:r>
          </a:p>
          <a:p>
            <a:r>
              <a:rPr lang="en-US" sz="2400" dirty="0"/>
              <a:t>Christ, declaring Him to be of one substance with the Father as to His divine nature and </a:t>
            </a:r>
          </a:p>
          <a:p>
            <a:r>
              <a:rPr lang="en-US" sz="2400" dirty="0"/>
              <a:t>of one substance with us as to His human nature, except for sin. The identity of each </a:t>
            </a:r>
          </a:p>
          <a:p>
            <a:r>
              <a:rPr lang="en-US" sz="2400" dirty="0"/>
              <a:t>nature was preserved and the two were declared to be distinct, unmingled, immutable, </a:t>
            </a:r>
          </a:p>
          <a:p>
            <a:r>
              <a:rPr lang="en-US" sz="2400" dirty="0"/>
              <a:t>indivisible, inseparable. Divinity, not humanity, was recognized as the basis of Christ’s </a:t>
            </a:r>
          </a:p>
          <a:p>
            <a:r>
              <a:rPr lang="en-US" sz="2400" dirty="0"/>
              <a:t>personality. Because the one person is a union of two natures, the suffering of the </a:t>
            </a:r>
            <a:r>
              <a:rPr lang="en-US" sz="2400" dirty="0" err="1"/>
              <a:t>Godman</a:t>
            </a:r>
            <a:r>
              <a:rPr lang="en-US" sz="2400" dirty="0"/>
              <a:t> was truly infinite; He suffered in His human nature and not in His divine nature, but </a:t>
            </a:r>
          </a:p>
          <a:p>
            <a:r>
              <a:rPr lang="en-US" sz="2400" dirty="0"/>
              <a:t>the passion was infinite because the person is infinite. What later came to be known as </a:t>
            </a:r>
          </a:p>
          <a:p>
            <a:r>
              <a:rPr lang="en-US" sz="2400" dirty="0"/>
              <a:t>the Chalcedon Symbol reads in part: </a:t>
            </a:r>
          </a:p>
          <a:p>
            <a:r>
              <a:rPr lang="en-US" sz="2400" dirty="0"/>
              <a:t>“We, then, following the holy Fathers, all with one consent, teach men to confess one </a:t>
            </a:r>
          </a:p>
          <a:p>
            <a:r>
              <a:rPr lang="en-US" sz="2400" dirty="0"/>
              <a:t>and the same Son, our Lord Jesus Christ, the same perfect in Godhead and also perfect in </a:t>
            </a:r>
          </a:p>
          <a:p>
            <a:r>
              <a:rPr lang="en-US" sz="2400" dirty="0"/>
              <a:t>manhood; truly God and truly man, of a reasonable [rational] soul and body; </a:t>
            </a:r>
          </a:p>
          <a:p>
            <a:r>
              <a:rPr lang="en-US" sz="2400" dirty="0"/>
              <a:t>consubstantial [of one substance] with the Father according to the Godhead, and </a:t>
            </a:r>
          </a:p>
          <a:p>
            <a:r>
              <a:rPr lang="en-US" sz="2400" dirty="0"/>
              <a:t>consubstantial with us according to the Manhood; in all things like unto us, without sin; </a:t>
            </a:r>
          </a:p>
          <a:p>
            <a:r>
              <a:rPr lang="en-US" sz="2400" dirty="0"/>
              <a:t>begotten before all ages of the Father according to the Godhead, and in these latter days, </a:t>
            </a:r>
          </a:p>
          <a:p>
            <a:r>
              <a:rPr lang="en-US" sz="2400" dirty="0"/>
              <a:t>for us and for our salvation, born of the Virgin Mary, the Mother of God, according to the </a:t>
            </a:r>
          </a:p>
          <a:p>
            <a:r>
              <a:rPr lang="en-US" sz="2400" dirty="0"/>
              <a:t>Manhood; one and the same Christ, Son, Lord, Only-begotten, to the acknowledged in </a:t>
            </a:r>
          </a:p>
          <a:p>
            <a:r>
              <a:rPr lang="en-US" sz="2400" dirty="0"/>
              <a:t>two natures, </a:t>
            </a:r>
            <a:r>
              <a:rPr lang="en-US" sz="2400" dirty="0" err="1"/>
              <a:t>inconfusedly</a:t>
            </a:r>
            <a:r>
              <a:rPr lang="en-US" sz="2400" dirty="0"/>
              <a:t>, unchangeably, indivisibly, inseparably; the distinction of </a:t>
            </a:r>
          </a:p>
          <a:p>
            <a:r>
              <a:rPr lang="en-US" sz="2400" dirty="0"/>
              <a:t>natures being by no means taken away by the union, but rather the property of each </a:t>
            </a:r>
          </a:p>
          <a:p>
            <a:r>
              <a:rPr lang="en-US" sz="2400" dirty="0"/>
              <a:t>nature being preserved, and concurring in one Person and one Subsistence” (Philip </a:t>
            </a:r>
          </a:p>
          <a:p>
            <a:r>
              <a:rPr lang="en-US" sz="2400" dirty="0"/>
              <a:t>Schaff, The Creeds of Christendom, vol. 2, p. 62). </a:t>
            </a:r>
          </a:p>
          <a:p>
            <a:r>
              <a:rPr lang="en-US" sz="2400" dirty="0"/>
              <a:t>The result of the Council of Chalcedon was to perpetuate and intensify schism in the </a:t>
            </a:r>
          </a:p>
          <a:p>
            <a:r>
              <a:rPr lang="en-US" sz="2400" dirty="0"/>
              <a:t>East. Finally the emperor Justinian, convinced that the security of the empire required a </a:t>
            </a:r>
          </a:p>
          <a:p>
            <a:r>
              <a:rPr lang="en-US" sz="2400" dirty="0"/>
              <a:t>settlement of the problem, permanently closed the schools at Antioch and Alexandria, the </a:t>
            </a:r>
          </a:p>
          <a:p>
            <a:r>
              <a:rPr lang="en-US" sz="2400" dirty="0"/>
              <a:t>two centers of controversy. At a second Council of Constantinople, in 553, the church </a:t>
            </a:r>
          </a:p>
          <a:p>
            <a:r>
              <a:rPr lang="en-US" sz="2400" dirty="0"/>
              <a:t>decided upon the forcible suppression of </a:t>
            </a:r>
            <a:r>
              <a:rPr lang="en-US" sz="2400" dirty="0" err="1"/>
              <a:t>Monophysitism</a:t>
            </a:r>
            <a:r>
              <a:rPr lang="en-US" sz="2400" dirty="0"/>
              <a:t>, which went into permanent </a:t>
            </a:r>
          </a:p>
          <a:p>
            <a:r>
              <a:rPr lang="en-US" sz="2400" dirty="0"/>
              <a:t>schism and persists to this day in Christian sects such as the </a:t>
            </a:r>
            <a:r>
              <a:rPr lang="en-US" sz="2400" dirty="0" err="1"/>
              <a:t>Jacobites</a:t>
            </a:r>
            <a:r>
              <a:rPr lang="en-US" sz="2400" dirty="0"/>
              <a:t>, the Copts, and the </a:t>
            </a:r>
          </a:p>
          <a:p>
            <a:r>
              <a:rPr lang="en-US" sz="2400" dirty="0"/>
              <a:t>Abyssinians. Reaffirming the Symbol of Chalcedon, the church achieved a definitive </a:t>
            </a:r>
          </a:p>
          <a:p>
            <a:r>
              <a:rPr lang="en-US" sz="2400" dirty="0"/>
              <a:t>distinction between orthodoxy and heterodoxy. </a:t>
            </a:r>
          </a:p>
          <a:p>
            <a:r>
              <a:rPr lang="en-US" sz="2400" dirty="0" err="1"/>
              <a:t>Monotheletism</a:t>
            </a:r>
            <a:r>
              <a:rPr lang="en-US" sz="2400" dirty="0"/>
              <a:t>. It is true that one question remained unsettled: Are the two natures, </a:t>
            </a:r>
          </a:p>
          <a:p>
            <a:r>
              <a:rPr lang="en-US" sz="2400" dirty="0"/>
              <a:t>the divine and the human, actuated by one will controlling both natures, or by two wills? </a:t>
            </a:r>
          </a:p>
          <a:p>
            <a:r>
              <a:rPr lang="en-US" sz="2400" dirty="0"/>
              <a:t>The Monothelites considered the divine will dominant, and the human will submerged in </a:t>
            </a:r>
          </a:p>
          <a:p>
            <a:r>
              <a:rPr lang="en-US" sz="2400" dirty="0"/>
              <a:t>it. At the third Council of Constantinople, in 680, the church decided that the will is a </a:t>
            </a:r>
          </a:p>
          <a:p>
            <a:r>
              <a:rPr lang="en-US" sz="2400" dirty="0"/>
              <a:t>matter of the natures rather than of the one person, and pronounced in favor of two wills </a:t>
            </a:r>
          </a:p>
          <a:p>
            <a:r>
              <a:rPr lang="en-US" sz="2400" dirty="0"/>
              <a:t>in one volitional person. This completed the orthodox definition of the nature and person </a:t>
            </a:r>
          </a:p>
          <a:p>
            <a:r>
              <a:rPr lang="en-US" sz="2400" dirty="0"/>
              <a:t>of Christ for the Western Church, and brought the protracted Trinitarian and </a:t>
            </a:r>
          </a:p>
          <a:p>
            <a:r>
              <a:rPr lang="en-US" sz="2400" dirty="0"/>
              <a:t>Christological controversies formally to a close. About the year 730 John of Damascus </a:t>
            </a:r>
          </a:p>
          <a:p>
            <a:r>
              <a:rPr lang="en-US" sz="2400" dirty="0"/>
              <a:t>recapitulated these doctrines for the Eastern Church. For both East and West the </a:t>
            </a:r>
          </a:p>
          <a:p>
            <a:r>
              <a:rPr lang="en-US" sz="2400" dirty="0"/>
              <a:t>decisions of the councils became a matter of dogma. </a:t>
            </a:r>
          </a:p>
          <a:p>
            <a:r>
              <a:rPr lang="en-US" sz="2400" dirty="0"/>
              <a:t>In Reformation Times. The Reformation found both Roman and Protestant branches </a:t>
            </a:r>
          </a:p>
          <a:p>
            <a:r>
              <a:rPr lang="en-US" sz="2400" dirty="0"/>
              <a:t>of Christianity in fundamental agreement on the Trinity and the nature of Christ. The </a:t>
            </a:r>
          </a:p>
          <a:p>
            <a:r>
              <a:rPr lang="en-US" sz="2400" dirty="0"/>
              <a:t>Nicene Creed and the Symbol of Chalcedon proved generally acceptable to both. Luther </a:t>
            </a:r>
          </a:p>
          <a:p>
            <a:r>
              <a:rPr lang="en-US" sz="2400" dirty="0"/>
              <a:t>taught a mutual interchange of characteristics between the two natures, so that what was </a:t>
            </a:r>
          </a:p>
          <a:p>
            <a:r>
              <a:rPr lang="en-US" sz="2400" dirty="0"/>
              <a:t>characteristic of each became common to both. Everything human in Christ was </a:t>
            </a:r>
          </a:p>
          <a:p>
            <a:r>
              <a:rPr lang="en-US" sz="2400" dirty="0"/>
              <a:t>appropriated by the divine nature, and humanity received what belonged to the divine </a:t>
            </a:r>
          </a:p>
          <a:p>
            <a:r>
              <a:rPr lang="en-US" sz="2400" dirty="0"/>
              <a:t>nature. The Reformed churches emphasized the fellowship of the divine and the human in </a:t>
            </a:r>
          </a:p>
          <a:p>
            <a:r>
              <a:rPr lang="en-US" sz="2400" dirty="0"/>
              <a:t>Christ. </a:t>
            </a:r>
          </a:p>
          <a:p>
            <a:r>
              <a:rPr lang="en-US" sz="2400" dirty="0"/>
              <a:t>Two minor Reformation groups differed from the Nicene position. The first of these </a:t>
            </a:r>
          </a:p>
          <a:p>
            <a:r>
              <a:rPr lang="en-US" sz="2400" dirty="0"/>
              <a:t>was the Socinians, who revived the basic Monarchian idea that a divine Trinity is </a:t>
            </a:r>
          </a:p>
          <a:p>
            <a:r>
              <a:rPr lang="en-US" sz="2400" dirty="0"/>
              <a:t>inconceivable. Modern Unitarianism perpetuates this concept. The second group was the </a:t>
            </a:r>
          </a:p>
          <a:p>
            <a:r>
              <a:rPr lang="en-US" sz="2400" dirty="0" err="1"/>
              <a:t>Arminians</a:t>
            </a:r>
            <a:r>
              <a:rPr lang="en-US" sz="2400" dirty="0"/>
              <a:t>, who took a view similar, in some respects, to that of certain earlier groups, </a:t>
            </a:r>
          </a:p>
          <a:p>
            <a:r>
              <a:rPr lang="en-US" sz="2400" dirty="0"/>
              <a:t>that the Son is subordinate </a:t>
            </a:r>
          </a:p>
          <a:p>
            <a:endParaRPr lang="en-US" sz="2400" dirty="0"/>
          </a:p>
        </p:txBody>
      </p:sp>
      <p:sp>
        <p:nvSpPr>
          <p:cNvPr id="6" name="TextBox 5">
            <a:extLst>
              <a:ext uri="{FF2B5EF4-FFF2-40B4-BE49-F238E27FC236}">
                <a16:creationId xmlns:a16="http://schemas.microsoft.com/office/drawing/2014/main" id="{D9DE8870-6ABF-C4E1-E77F-330413485F72}"/>
              </a:ext>
            </a:extLst>
          </p:cNvPr>
          <p:cNvSpPr txBox="1"/>
          <p:nvPr/>
        </p:nvSpPr>
        <p:spPr>
          <a:xfrm rot="16200000">
            <a:off x="-2604156" y="3075057"/>
            <a:ext cx="6096000"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4000" b="1" dirty="0">
                <a:solidFill>
                  <a:srgbClr val="D9D899"/>
                </a:solidFill>
                <a:latin typeface="Arial" panose="020B0604020202020204"/>
              </a:rPr>
              <a:t>4</a:t>
            </a:r>
            <a:r>
              <a:rPr lang="en-US" sz="4000" b="1" baseline="30000" dirty="0">
                <a:solidFill>
                  <a:srgbClr val="D9D899"/>
                </a:solidFill>
                <a:latin typeface="Arial" panose="020B0604020202020204"/>
              </a:rPr>
              <a:t>th</a:t>
            </a:r>
            <a:r>
              <a:rPr lang="en-US" sz="4000" b="1" dirty="0">
                <a:solidFill>
                  <a:srgbClr val="D9D899"/>
                </a:solidFill>
                <a:latin typeface="Arial" panose="020B0604020202020204"/>
              </a:rPr>
              <a:t> C</a:t>
            </a:r>
            <a:r>
              <a:rPr kumimoji="0" lang="en-US" sz="4000" b="1" i="0" u="none" strike="noStrike" kern="1200" cap="none" spc="0" normalizeH="0" baseline="0" noProof="0" dirty="0" err="1">
                <a:ln>
                  <a:noFill/>
                </a:ln>
                <a:solidFill>
                  <a:srgbClr val="D9D899"/>
                </a:solidFill>
                <a:effectLst/>
                <a:uLnTx/>
                <a:uFillTx/>
                <a:latin typeface="Arial" panose="020B0604020202020204"/>
                <a:ea typeface="+mn-ea"/>
                <a:cs typeface="+mn-cs"/>
              </a:rPr>
              <a:t>entury</a:t>
            </a: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 AD</a:t>
            </a:r>
          </a:p>
        </p:txBody>
      </p:sp>
      <p:pic>
        <p:nvPicPr>
          <p:cNvPr id="7" name="Picture Placeholder 6">
            <a:extLst>
              <a:ext uri="{FF2B5EF4-FFF2-40B4-BE49-F238E27FC236}">
                <a16:creationId xmlns:a16="http://schemas.microsoft.com/office/drawing/2014/main" id="{D09040A3-DBEF-3A93-B785-4F5224704332}"/>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23214" r="23214"/>
          <a:stretch>
            <a:fillRect/>
          </a:stretch>
        </p:blipFill>
        <p:spPr/>
      </p:pic>
    </p:spTree>
    <p:extLst>
      <p:ext uri="{BB962C8B-B14F-4D97-AF65-F5344CB8AC3E}">
        <p14:creationId xmlns:p14="http://schemas.microsoft.com/office/powerpoint/2010/main" val="308194690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148046"/>
            <a:ext cx="4803324" cy="1079863"/>
          </a:xfrm>
          <a:solidFill>
            <a:schemeClr val="tx2">
              <a:lumMod val="10000"/>
            </a:schemeClr>
          </a:solidFill>
          <a:ln w="38100">
            <a:solidFill>
              <a:schemeClr val="bg1"/>
            </a:solidFill>
          </a:ln>
        </p:spPr>
        <p:txBody>
          <a:bodyPr>
            <a:normAutofit/>
          </a:bodyPr>
          <a:lstStyle/>
          <a:p>
            <a:pPr algn="ctr"/>
            <a:r>
              <a:rPr lang="en-US" sz="2700" b="1" dirty="0"/>
              <a:t>Christological Controversy: </a:t>
            </a:r>
            <a:r>
              <a:rPr lang="en-US" sz="2700" b="1" dirty="0" err="1"/>
              <a:t>Monophysitism</a:t>
            </a:r>
            <a:endParaRPr lang="en-US" b="1" dirty="0"/>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27909"/>
            <a:ext cx="4803324" cy="4965501"/>
          </a:xfrm>
        </p:spPr>
        <p:txBody>
          <a:bodyPr>
            <a:noAutofit/>
          </a:bodyPr>
          <a:lstStyle/>
          <a:p>
            <a:r>
              <a:rPr lang="en-US" sz="2400" dirty="0"/>
              <a:t>Convened in 451 to discuss Nestorianism and </a:t>
            </a:r>
            <a:r>
              <a:rPr lang="en-US" sz="2400" dirty="0" err="1"/>
              <a:t>Monophysitism</a:t>
            </a:r>
            <a:r>
              <a:rPr lang="en-US" sz="2400" dirty="0"/>
              <a:t>, the Council of Chalcedon decided against both. Both Nestorius and Eutyches rejected the decision of the council and founded independent sects of Christianity, as Arius had done more than a century earlier. The Council of Chalcedon affirmed the perfect divinity and the perfect humanity</a:t>
            </a:r>
          </a:p>
        </p:txBody>
      </p:sp>
      <p:sp>
        <p:nvSpPr>
          <p:cNvPr id="6" name="TextBox 5">
            <a:extLst>
              <a:ext uri="{FF2B5EF4-FFF2-40B4-BE49-F238E27FC236}">
                <a16:creationId xmlns:a16="http://schemas.microsoft.com/office/drawing/2014/main" id="{D9DE8870-6ABF-C4E1-E77F-330413485F72}"/>
              </a:ext>
            </a:extLst>
          </p:cNvPr>
          <p:cNvSpPr txBox="1"/>
          <p:nvPr/>
        </p:nvSpPr>
        <p:spPr>
          <a:xfrm rot="16200000">
            <a:off x="-2604156" y="3075057"/>
            <a:ext cx="6096000"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4000" b="1" dirty="0">
                <a:solidFill>
                  <a:srgbClr val="D9D899"/>
                </a:solidFill>
                <a:latin typeface="Arial" panose="020B0604020202020204"/>
              </a:rPr>
              <a:t>5</a:t>
            </a:r>
            <a:r>
              <a:rPr lang="en-US" sz="4000" b="1" baseline="30000" dirty="0">
                <a:solidFill>
                  <a:srgbClr val="D9D899"/>
                </a:solidFill>
                <a:latin typeface="Arial" panose="020B0604020202020204"/>
              </a:rPr>
              <a:t>th</a:t>
            </a:r>
            <a:r>
              <a:rPr lang="en-US" sz="4000" b="1" dirty="0">
                <a:solidFill>
                  <a:srgbClr val="D9D899"/>
                </a:solidFill>
                <a:latin typeface="Arial" panose="020B0604020202020204"/>
              </a:rPr>
              <a:t> C</a:t>
            </a:r>
            <a:r>
              <a:rPr kumimoji="0" lang="en-US" sz="4000" b="1" i="0" u="none" strike="noStrike" kern="1200" cap="none" spc="0" normalizeH="0" baseline="0" noProof="0" dirty="0" err="1">
                <a:ln>
                  <a:noFill/>
                </a:ln>
                <a:solidFill>
                  <a:srgbClr val="D9D899"/>
                </a:solidFill>
                <a:effectLst/>
                <a:uLnTx/>
                <a:uFillTx/>
                <a:latin typeface="Arial" panose="020B0604020202020204"/>
                <a:ea typeface="+mn-ea"/>
                <a:cs typeface="+mn-cs"/>
              </a:rPr>
              <a:t>entury</a:t>
            </a: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 AD</a:t>
            </a:r>
          </a:p>
        </p:txBody>
      </p:sp>
      <p:pic>
        <p:nvPicPr>
          <p:cNvPr id="9" name="Picture Placeholder 8">
            <a:extLst>
              <a:ext uri="{FF2B5EF4-FFF2-40B4-BE49-F238E27FC236}">
                <a16:creationId xmlns:a16="http://schemas.microsoft.com/office/drawing/2014/main" id="{443F8F86-E863-72F5-AE6C-9914CF54A6EB}"/>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6250" r="16250"/>
          <a:stretch>
            <a:fillRect/>
          </a:stretch>
        </p:blipFill>
        <p:spPr/>
      </p:pic>
    </p:spTree>
    <p:extLst>
      <p:ext uri="{BB962C8B-B14F-4D97-AF65-F5344CB8AC3E}">
        <p14:creationId xmlns:p14="http://schemas.microsoft.com/office/powerpoint/2010/main" val="174599463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148046"/>
            <a:ext cx="4803324" cy="1079863"/>
          </a:xfrm>
          <a:solidFill>
            <a:schemeClr val="tx2">
              <a:lumMod val="10000"/>
            </a:schemeClr>
          </a:solidFill>
          <a:ln w="38100">
            <a:solidFill>
              <a:schemeClr val="bg1"/>
            </a:solidFill>
          </a:ln>
        </p:spPr>
        <p:txBody>
          <a:bodyPr>
            <a:normAutofit/>
          </a:bodyPr>
          <a:lstStyle/>
          <a:p>
            <a:pPr algn="ctr"/>
            <a:r>
              <a:rPr lang="en-US" sz="2700" b="1" dirty="0"/>
              <a:t>Christological Controversy: </a:t>
            </a:r>
            <a:r>
              <a:rPr lang="en-US" sz="2700" b="1" dirty="0" err="1"/>
              <a:t>Monophysitism</a:t>
            </a:r>
            <a:endParaRPr lang="en-US" b="1" dirty="0"/>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27909"/>
            <a:ext cx="4803324" cy="4965501"/>
          </a:xfrm>
        </p:spPr>
        <p:txBody>
          <a:bodyPr>
            <a:noAutofit/>
          </a:bodyPr>
          <a:lstStyle/>
          <a:p>
            <a:r>
              <a:rPr lang="en-US" sz="2400" dirty="0"/>
              <a:t>was recognized as the basis of Christ’s personality. Because the one person is a union of two natures, the suffering of the Godman was truly infinite; He suffered in His human nature and not in His divine nature, but the passion was infinite because the person is infinite. What later came to be known as the Chalcedon Symbol reads in part:</a:t>
            </a:r>
          </a:p>
        </p:txBody>
      </p:sp>
      <p:sp>
        <p:nvSpPr>
          <p:cNvPr id="6" name="TextBox 5">
            <a:extLst>
              <a:ext uri="{FF2B5EF4-FFF2-40B4-BE49-F238E27FC236}">
                <a16:creationId xmlns:a16="http://schemas.microsoft.com/office/drawing/2014/main" id="{D9DE8870-6ABF-C4E1-E77F-330413485F72}"/>
              </a:ext>
            </a:extLst>
          </p:cNvPr>
          <p:cNvSpPr txBox="1"/>
          <p:nvPr/>
        </p:nvSpPr>
        <p:spPr>
          <a:xfrm rot="16200000">
            <a:off x="-2604156" y="3075057"/>
            <a:ext cx="6096000"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4000" b="1" dirty="0">
                <a:solidFill>
                  <a:srgbClr val="D9D899"/>
                </a:solidFill>
                <a:latin typeface="Arial" panose="020B0604020202020204"/>
              </a:rPr>
              <a:t>5</a:t>
            </a:r>
            <a:r>
              <a:rPr lang="en-US" sz="4000" b="1" baseline="30000" dirty="0">
                <a:solidFill>
                  <a:srgbClr val="D9D899"/>
                </a:solidFill>
                <a:latin typeface="Arial" panose="020B0604020202020204"/>
              </a:rPr>
              <a:t>th</a:t>
            </a:r>
            <a:r>
              <a:rPr lang="en-US" sz="4000" b="1" dirty="0">
                <a:solidFill>
                  <a:srgbClr val="D9D899"/>
                </a:solidFill>
                <a:latin typeface="Arial" panose="020B0604020202020204"/>
              </a:rPr>
              <a:t> C</a:t>
            </a:r>
            <a:r>
              <a:rPr kumimoji="0" lang="en-US" sz="4000" b="1" i="0" u="none" strike="noStrike" kern="1200" cap="none" spc="0" normalizeH="0" baseline="0" noProof="0" dirty="0" err="1">
                <a:ln>
                  <a:noFill/>
                </a:ln>
                <a:solidFill>
                  <a:srgbClr val="D9D899"/>
                </a:solidFill>
                <a:effectLst/>
                <a:uLnTx/>
                <a:uFillTx/>
                <a:latin typeface="Arial" panose="020B0604020202020204"/>
                <a:ea typeface="+mn-ea"/>
                <a:cs typeface="+mn-cs"/>
              </a:rPr>
              <a:t>entury</a:t>
            </a: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 AD</a:t>
            </a:r>
          </a:p>
        </p:txBody>
      </p:sp>
      <p:pic>
        <p:nvPicPr>
          <p:cNvPr id="7" name="Picture Placeholder 6">
            <a:extLst>
              <a:ext uri="{FF2B5EF4-FFF2-40B4-BE49-F238E27FC236}">
                <a16:creationId xmlns:a16="http://schemas.microsoft.com/office/drawing/2014/main" id="{2F0E85BB-09D9-B8FC-9590-8812559FEF90}"/>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10429" b="10429"/>
          <a:stretch>
            <a:fillRect/>
          </a:stretch>
        </p:blipFill>
        <p:spPr/>
      </p:pic>
    </p:spTree>
    <p:extLst>
      <p:ext uri="{BB962C8B-B14F-4D97-AF65-F5344CB8AC3E}">
        <p14:creationId xmlns:p14="http://schemas.microsoft.com/office/powerpoint/2010/main" val="41189538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2F5E-1E01-FE15-51F8-E2542240D56F}"/>
              </a:ext>
            </a:extLst>
          </p:cNvPr>
          <p:cNvSpPr>
            <a:spLocks noGrp="1"/>
          </p:cNvSpPr>
          <p:nvPr>
            <p:ph type="title"/>
          </p:nvPr>
        </p:nvSpPr>
        <p:spPr>
          <a:xfrm>
            <a:off x="2609873" y="805818"/>
            <a:ext cx="7950984" cy="777886"/>
          </a:xfrm>
        </p:spPr>
        <p:txBody>
          <a:bodyPr>
            <a:normAutofit/>
          </a:bodyPr>
          <a:lstStyle/>
          <a:p>
            <a:pPr algn="l"/>
            <a:r>
              <a:rPr lang="en-US" sz="4000" dirty="0"/>
              <a:t>…was the WORD,</a:t>
            </a:r>
          </a:p>
        </p:txBody>
      </p:sp>
      <p:sp>
        <p:nvSpPr>
          <p:cNvPr id="4" name="Content Placeholder 3">
            <a:extLst>
              <a:ext uri="{FF2B5EF4-FFF2-40B4-BE49-F238E27FC236}">
                <a16:creationId xmlns:a16="http://schemas.microsoft.com/office/drawing/2014/main" id="{56D1F9D1-0374-6DF0-11ED-680DFF5D45B2}"/>
              </a:ext>
            </a:extLst>
          </p:cNvPr>
          <p:cNvSpPr>
            <a:spLocks noGrp="1"/>
          </p:cNvSpPr>
          <p:nvPr>
            <p:ph sz="half" idx="2"/>
          </p:nvPr>
        </p:nvSpPr>
        <p:spPr>
          <a:xfrm>
            <a:off x="6666636" y="2052115"/>
            <a:ext cx="4145908" cy="3997828"/>
          </a:xfrm>
        </p:spPr>
        <p:txBody>
          <a:bodyPr>
            <a:normAutofit fontScale="92500" lnSpcReduction="10000"/>
          </a:bodyPr>
          <a:lstStyle/>
          <a:p>
            <a:pPr marL="0" indent="0">
              <a:buNone/>
            </a:pPr>
            <a:r>
              <a:rPr lang="en-US" sz="4000" dirty="0"/>
              <a:t>Thus Christ has ever </a:t>
            </a:r>
            <a:r>
              <a:rPr lang="en-US" sz="4000" i="1" dirty="0"/>
              <a:t>been</a:t>
            </a:r>
            <a:r>
              <a:rPr lang="en-US" sz="4000" dirty="0"/>
              <a:t> God, but, in contrast, He </a:t>
            </a:r>
            <a:r>
              <a:rPr lang="en-US" sz="4000" i="1" dirty="0"/>
              <a:t>became</a:t>
            </a:r>
            <a:r>
              <a:rPr lang="en-US" sz="4000" dirty="0"/>
              <a:t> man (John 1:14, Phil. 2:7).  </a:t>
            </a:r>
          </a:p>
        </p:txBody>
      </p:sp>
      <p:pic>
        <p:nvPicPr>
          <p:cNvPr id="10248" name="Picture 8" descr="In the beginning God created the Heavens and the Earth">
            <a:extLst>
              <a:ext uri="{FF2B5EF4-FFF2-40B4-BE49-F238E27FC236}">
                <a16:creationId xmlns:a16="http://schemas.microsoft.com/office/drawing/2014/main" id="{E903F746-C3B4-BBC5-D5D9-B3C0F2ACA466}"/>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2605088" y="2105025"/>
            <a:ext cx="3892550" cy="3892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938470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148046"/>
            <a:ext cx="4803324" cy="1079863"/>
          </a:xfrm>
          <a:solidFill>
            <a:schemeClr val="tx2">
              <a:lumMod val="10000"/>
            </a:schemeClr>
          </a:solidFill>
          <a:ln w="38100">
            <a:solidFill>
              <a:schemeClr val="bg1"/>
            </a:solidFill>
          </a:ln>
        </p:spPr>
        <p:txBody>
          <a:bodyPr>
            <a:normAutofit/>
          </a:bodyPr>
          <a:lstStyle/>
          <a:p>
            <a:pPr algn="ctr"/>
            <a:r>
              <a:rPr lang="en-US" sz="2700" b="1" dirty="0"/>
              <a:t>Christological Controversy: </a:t>
            </a:r>
            <a:r>
              <a:rPr lang="en-US" sz="2700" b="1" dirty="0" err="1"/>
              <a:t>Monophysitism</a:t>
            </a:r>
            <a:endParaRPr lang="en-US" b="1" dirty="0"/>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27909"/>
            <a:ext cx="4803324" cy="4965501"/>
          </a:xfrm>
        </p:spPr>
        <p:txBody>
          <a:bodyPr>
            <a:noAutofit/>
          </a:bodyPr>
          <a:lstStyle/>
          <a:p>
            <a:r>
              <a:rPr lang="en-US" sz="2400" dirty="0"/>
              <a:t>“We, then, following the holy Fathers, all with one consent, teach men to confess one and the same Son, our Lord Jesus Christ, the same perfect in Godhead and also perfect in manhood; truly God and truly man, of a reasonable [rational] soul and body; consubstantial [of one substance] with the Father according to the Godhead, and </a:t>
            </a:r>
          </a:p>
          <a:p>
            <a:endParaRPr lang="en-US" sz="2400" dirty="0"/>
          </a:p>
        </p:txBody>
      </p:sp>
      <p:sp>
        <p:nvSpPr>
          <p:cNvPr id="6" name="TextBox 5">
            <a:extLst>
              <a:ext uri="{FF2B5EF4-FFF2-40B4-BE49-F238E27FC236}">
                <a16:creationId xmlns:a16="http://schemas.microsoft.com/office/drawing/2014/main" id="{D9DE8870-6ABF-C4E1-E77F-330413485F72}"/>
              </a:ext>
            </a:extLst>
          </p:cNvPr>
          <p:cNvSpPr txBox="1"/>
          <p:nvPr/>
        </p:nvSpPr>
        <p:spPr>
          <a:xfrm rot="16200000">
            <a:off x="-2604156" y="3075057"/>
            <a:ext cx="6096000"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4000" b="1" dirty="0">
                <a:solidFill>
                  <a:srgbClr val="D9D899"/>
                </a:solidFill>
                <a:latin typeface="Arial" panose="020B0604020202020204"/>
              </a:rPr>
              <a:t>5</a:t>
            </a:r>
            <a:r>
              <a:rPr lang="en-US" sz="4000" b="1" baseline="30000" dirty="0">
                <a:solidFill>
                  <a:srgbClr val="D9D899"/>
                </a:solidFill>
                <a:latin typeface="Arial" panose="020B0604020202020204"/>
              </a:rPr>
              <a:t>th</a:t>
            </a:r>
            <a:r>
              <a:rPr lang="en-US" sz="4000" b="1" dirty="0">
                <a:solidFill>
                  <a:srgbClr val="D9D899"/>
                </a:solidFill>
                <a:latin typeface="Arial" panose="020B0604020202020204"/>
              </a:rPr>
              <a:t> C</a:t>
            </a:r>
            <a:r>
              <a:rPr kumimoji="0" lang="en-US" sz="4000" b="1" i="0" u="none" strike="noStrike" kern="1200" cap="none" spc="0" normalizeH="0" baseline="0" noProof="0" dirty="0" err="1">
                <a:ln>
                  <a:noFill/>
                </a:ln>
                <a:solidFill>
                  <a:srgbClr val="D9D899"/>
                </a:solidFill>
                <a:effectLst/>
                <a:uLnTx/>
                <a:uFillTx/>
                <a:latin typeface="Arial" panose="020B0604020202020204"/>
                <a:ea typeface="+mn-ea"/>
                <a:cs typeface="+mn-cs"/>
              </a:rPr>
              <a:t>entury</a:t>
            </a: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 AD</a:t>
            </a:r>
          </a:p>
        </p:txBody>
      </p:sp>
      <p:pic>
        <p:nvPicPr>
          <p:cNvPr id="9" name="Picture Placeholder 8">
            <a:extLst>
              <a:ext uri="{FF2B5EF4-FFF2-40B4-BE49-F238E27FC236}">
                <a16:creationId xmlns:a16="http://schemas.microsoft.com/office/drawing/2014/main" id="{A4F9E88A-A0E7-2810-3182-2704F39F171B}"/>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635" t="-924" r="62483" b="924"/>
          <a:stretch/>
        </p:blipFill>
        <p:spPr>
          <a:xfrm>
            <a:off x="6747062" y="3229"/>
            <a:ext cx="4629734" cy="6858000"/>
          </a:xfrm>
        </p:spPr>
      </p:pic>
    </p:spTree>
    <p:extLst>
      <p:ext uri="{BB962C8B-B14F-4D97-AF65-F5344CB8AC3E}">
        <p14:creationId xmlns:p14="http://schemas.microsoft.com/office/powerpoint/2010/main" val="974376577"/>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148046"/>
            <a:ext cx="4803324" cy="1079863"/>
          </a:xfrm>
          <a:solidFill>
            <a:schemeClr val="tx2">
              <a:lumMod val="10000"/>
            </a:schemeClr>
          </a:solidFill>
          <a:ln w="38100">
            <a:solidFill>
              <a:schemeClr val="bg1"/>
            </a:solidFill>
          </a:ln>
        </p:spPr>
        <p:txBody>
          <a:bodyPr>
            <a:normAutofit/>
          </a:bodyPr>
          <a:lstStyle/>
          <a:p>
            <a:pPr algn="ctr"/>
            <a:r>
              <a:rPr lang="en-US" sz="2700" b="1" dirty="0"/>
              <a:t>Christological Controversy: </a:t>
            </a:r>
            <a:r>
              <a:rPr lang="en-US" sz="2700" b="1" dirty="0" err="1"/>
              <a:t>Monophysitism</a:t>
            </a:r>
            <a:endParaRPr lang="en-US" b="1" dirty="0"/>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27909"/>
            <a:ext cx="4803324" cy="4965501"/>
          </a:xfrm>
        </p:spPr>
        <p:txBody>
          <a:bodyPr>
            <a:noAutofit/>
          </a:bodyPr>
          <a:lstStyle/>
          <a:p>
            <a:r>
              <a:rPr lang="en-US" sz="2400" dirty="0"/>
              <a:t>consubstantial with us according to the Manhood; in all things like unto us, without sin; begotten before all ages of the Father according to the Godhead, and in these latter days, for us and for our salvation, born of the Virgin Mary, the Mother of God, according to the Manhood; one and the same Christ, Son, Lord, Only-begotten, to the acknowledged in two natures, </a:t>
            </a:r>
          </a:p>
        </p:txBody>
      </p:sp>
      <p:sp>
        <p:nvSpPr>
          <p:cNvPr id="6" name="TextBox 5">
            <a:extLst>
              <a:ext uri="{FF2B5EF4-FFF2-40B4-BE49-F238E27FC236}">
                <a16:creationId xmlns:a16="http://schemas.microsoft.com/office/drawing/2014/main" id="{D9DE8870-6ABF-C4E1-E77F-330413485F72}"/>
              </a:ext>
            </a:extLst>
          </p:cNvPr>
          <p:cNvSpPr txBox="1"/>
          <p:nvPr/>
        </p:nvSpPr>
        <p:spPr>
          <a:xfrm rot="16200000">
            <a:off x="-2604156" y="3075057"/>
            <a:ext cx="6096000"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4000" b="1" dirty="0">
                <a:solidFill>
                  <a:srgbClr val="D9D899"/>
                </a:solidFill>
                <a:latin typeface="Arial" panose="020B0604020202020204"/>
              </a:rPr>
              <a:t>5</a:t>
            </a:r>
            <a:r>
              <a:rPr lang="en-US" sz="4000" b="1" baseline="30000" dirty="0">
                <a:solidFill>
                  <a:srgbClr val="D9D899"/>
                </a:solidFill>
                <a:latin typeface="Arial" panose="020B0604020202020204"/>
              </a:rPr>
              <a:t>th</a:t>
            </a:r>
            <a:r>
              <a:rPr lang="en-US" sz="4000" b="1" dirty="0">
                <a:solidFill>
                  <a:srgbClr val="D9D899"/>
                </a:solidFill>
                <a:latin typeface="Arial" panose="020B0604020202020204"/>
              </a:rPr>
              <a:t> C</a:t>
            </a:r>
            <a:r>
              <a:rPr kumimoji="0" lang="en-US" sz="4000" b="1" i="0" u="none" strike="noStrike" kern="1200" cap="none" spc="0" normalizeH="0" baseline="0" noProof="0" dirty="0" err="1">
                <a:ln>
                  <a:noFill/>
                </a:ln>
                <a:solidFill>
                  <a:srgbClr val="D9D899"/>
                </a:solidFill>
                <a:effectLst/>
                <a:uLnTx/>
                <a:uFillTx/>
                <a:latin typeface="Arial" panose="020B0604020202020204"/>
                <a:ea typeface="+mn-ea"/>
                <a:cs typeface="+mn-cs"/>
              </a:rPr>
              <a:t>entury</a:t>
            </a: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 AD</a:t>
            </a:r>
          </a:p>
        </p:txBody>
      </p:sp>
      <p:pic>
        <p:nvPicPr>
          <p:cNvPr id="9" name="Picture Placeholder 8">
            <a:extLst>
              <a:ext uri="{FF2B5EF4-FFF2-40B4-BE49-F238E27FC236}">
                <a16:creationId xmlns:a16="http://schemas.microsoft.com/office/drawing/2014/main" id="{B3549A79-C4D3-E619-4B5F-6FA27E5855F7}"/>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2500" r="2500"/>
          <a:stretch>
            <a:fillRect/>
          </a:stretch>
        </p:blipFill>
        <p:spPr/>
      </p:pic>
    </p:spTree>
    <p:extLst>
      <p:ext uri="{BB962C8B-B14F-4D97-AF65-F5344CB8AC3E}">
        <p14:creationId xmlns:p14="http://schemas.microsoft.com/office/powerpoint/2010/main" val="478594698"/>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148046"/>
            <a:ext cx="4803324" cy="1079863"/>
          </a:xfrm>
          <a:solidFill>
            <a:schemeClr val="tx2">
              <a:lumMod val="10000"/>
            </a:schemeClr>
          </a:solidFill>
          <a:ln w="38100">
            <a:solidFill>
              <a:schemeClr val="bg1"/>
            </a:solidFill>
          </a:ln>
        </p:spPr>
        <p:txBody>
          <a:bodyPr>
            <a:normAutofit/>
          </a:bodyPr>
          <a:lstStyle/>
          <a:p>
            <a:pPr algn="ctr"/>
            <a:r>
              <a:rPr lang="en-US" sz="2700" b="1" dirty="0"/>
              <a:t>Christological Controversy: </a:t>
            </a:r>
            <a:r>
              <a:rPr lang="en-US" sz="2700" b="1" dirty="0" err="1"/>
              <a:t>Monophysitism</a:t>
            </a:r>
            <a:endParaRPr lang="en-US" b="1" dirty="0"/>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27909"/>
            <a:ext cx="4803324" cy="4965501"/>
          </a:xfrm>
        </p:spPr>
        <p:txBody>
          <a:bodyPr>
            <a:noAutofit/>
          </a:bodyPr>
          <a:lstStyle/>
          <a:p>
            <a:r>
              <a:rPr lang="en-US" sz="2400" dirty="0" err="1"/>
              <a:t>inconfusedly</a:t>
            </a:r>
            <a:r>
              <a:rPr lang="en-US" sz="2400" dirty="0"/>
              <a:t>, unchangeably, indivisibly, inseparably; the distinction of natures being by no means taken away by the union, but rather the property of each nature being preserved, and concurring in one Person and one Subsistence” </a:t>
            </a:r>
            <a:r>
              <a:rPr lang="en-US" sz="1600" dirty="0"/>
              <a:t>(Philip Schaff, The Creeds of Christendom, vol. 2, p. 62). </a:t>
            </a:r>
            <a:r>
              <a:rPr lang="en-US" sz="2400" dirty="0"/>
              <a:t>The result of the Council of Chalcedon was to perpetuate and intensify schism in</a:t>
            </a:r>
          </a:p>
        </p:txBody>
      </p:sp>
      <p:sp>
        <p:nvSpPr>
          <p:cNvPr id="6" name="TextBox 5">
            <a:extLst>
              <a:ext uri="{FF2B5EF4-FFF2-40B4-BE49-F238E27FC236}">
                <a16:creationId xmlns:a16="http://schemas.microsoft.com/office/drawing/2014/main" id="{D9DE8870-6ABF-C4E1-E77F-330413485F72}"/>
              </a:ext>
            </a:extLst>
          </p:cNvPr>
          <p:cNvSpPr txBox="1"/>
          <p:nvPr/>
        </p:nvSpPr>
        <p:spPr>
          <a:xfrm rot="16200000">
            <a:off x="-2604156" y="3075057"/>
            <a:ext cx="6096000"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4000" b="1" dirty="0">
                <a:solidFill>
                  <a:srgbClr val="D9D899"/>
                </a:solidFill>
                <a:latin typeface="Arial" panose="020B0604020202020204"/>
              </a:rPr>
              <a:t>5</a:t>
            </a:r>
            <a:r>
              <a:rPr lang="en-US" sz="4000" b="1" baseline="30000" dirty="0">
                <a:solidFill>
                  <a:srgbClr val="D9D899"/>
                </a:solidFill>
                <a:latin typeface="Arial" panose="020B0604020202020204"/>
              </a:rPr>
              <a:t>th</a:t>
            </a:r>
            <a:r>
              <a:rPr lang="en-US" sz="4000" b="1" dirty="0">
                <a:solidFill>
                  <a:srgbClr val="D9D899"/>
                </a:solidFill>
                <a:latin typeface="Arial" panose="020B0604020202020204"/>
              </a:rPr>
              <a:t> C</a:t>
            </a:r>
            <a:r>
              <a:rPr kumimoji="0" lang="en-US" sz="4000" b="1" i="0" u="none" strike="noStrike" kern="1200" cap="none" spc="0" normalizeH="0" baseline="0" noProof="0" dirty="0" err="1">
                <a:ln>
                  <a:noFill/>
                </a:ln>
                <a:solidFill>
                  <a:srgbClr val="D9D899"/>
                </a:solidFill>
                <a:effectLst/>
                <a:uLnTx/>
                <a:uFillTx/>
                <a:latin typeface="Arial" panose="020B0604020202020204"/>
                <a:ea typeface="+mn-ea"/>
                <a:cs typeface="+mn-cs"/>
              </a:rPr>
              <a:t>entury</a:t>
            </a: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 AD</a:t>
            </a:r>
          </a:p>
        </p:txBody>
      </p:sp>
      <p:pic>
        <p:nvPicPr>
          <p:cNvPr id="7" name="Picture Placeholder 6">
            <a:extLst>
              <a:ext uri="{FF2B5EF4-FFF2-40B4-BE49-F238E27FC236}">
                <a16:creationId xmlns:a16="http://schemas.microsoft.com/office/drawing/2014/main" id="{20EF8F2E-6204-159C-C0A0-74EB91862120}"/>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4409" r="14409"/>
          <a:stretch>
            <a:fillRect/>
          </a:stretch>
        </p:blipFill>
        <p:spPr/>
      </p:pic>
    </p:spTree>
    <p:extLst>
      <p:ext uri="{BB962C8B-B14F-4D97-AF65-F5344CB8AC3E}">
        <p14:creationId xmlns:p14="http://schemas.microsoft.com/office/powerpoint/2010/main" val="3282932545"/>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148046"/>
            <a:ext cx="4803324" cy="1079863"/>
          </a:xfrm>
          <a:solidFill>
            <a:schemeClr val="tx2">
              <a:lumMod val="10000"/>
            </a:schemeClr>
          </a:solidFill>
          <a:ln w="38100">
            <a:solidFill>
              <a:schemeClr val="bg1"/>
            </a:solidFill>
          </a:ln>
        </p:spPr>
        <p:txBody>
          <a:bodyPr>
            <a:normAutofit/>
          </a:bodyPr>
          <a:lstStyle/>
          <a:p>
            <a:pPr algn="ctr"/>
            <a:r>
              <a:rPr lang="en-US" sz="2700" b="1" dirty="0"/>
              <a:t>Christological Controversy: </a:t>
            </a:r>
            <a:r>
              <a:rPr lang="en-US" sz="2700" b="1" dirty="0" err="1"/>
              <a:t>Monophysitism</a:t>
            </a:r>
            <a:endParaRPr lang="en-US" b="1" dirty="0"/>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27909"/>
            <a:ext cx="4803324" cy="4965501"/>
          </a:xfrm>
        </p:spPr>
        <p:txBody>
          <a:bodyPr>
            <a:noAutofit/>
          </a:bodyPr>
          <a:lstStyle/>
          <a:p>
            <a:r>
              <a:rPr lang="en-US" sz="2400" dirty="0"/>
              <a:t>the East. Finally the emperor Justinian, convinced that the security of the empire required a settlement of the problem, permanently closed the schools at Antioch and Alexandria, the two centers of controversy. At a second Council of Constantinople, in 553, the church decided upon the forcible suppression of </a:t>
            </a:r>
            <a:r>
              <a:rPr lang="en-US" sz="2400" dirty="0" err="1"/>
              <a:t>Monophysitism</a:t>
            </a:r>
            <a:r>
              <a:rPr lang="en-US" sz="2400" dirty="0"/>
              <a:t>, which went into permanent</a:t>
            </a:r>
          </a:p>
        </p:txBody>
      </p:sp>
      <p:sp>
        <p:nvSpPr>
          <p:cNvPr id="6" name="TextBox 5">
            <a:extLst>
              <a:ext uri="{FF2B5EF4-FFF2-40B4-BE49-F238E27FC236}">
                <a16:creationId xmlns:a16="http://schemas.microsoft.com/office/drawing/2014/main" id="{D9DE8870-6ABF-C4E1-E77F-330413485F72}"/>
              </a:ext>
            </a:extLst>
          </p:cNvPr>
          <p:cNvSpPr txBox="1"/>
          <p:nvPr/>
        </p:nvSpPr>
        <p:spPr>
          <a:xfrm rot="16200000">
            <a:off x="-2604156" y="3075057"/>
            <a:ext cx="6096000"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4000" b="1" dirty="0">
                <a:solidFill>
                  <a:srgbClr val="D9D899"/>
                </a:solidFill>
                <a:latin typeface="Arial" panose="020B0604020202020204"/>
              </a:rPr>
              <a:t>5</a:t>
            </a:r>
            <a:r>
              <a:rPr lang="en-US" sz="4000" b="1" baseline="30000" dirty="0">
                <a:solidFill>
                  <a:srgbClr val="D9D899"/>
                </a:solidFill>
                <a:latin typeface="Arial" panose="020B0604020202020204"/>
              </a:rPr>
              <a:t>th</a:t>
            </a:r>
            <a:r>
              <a:rPr lang="en-US" sz="4000" b="1" dirty="0">
                <a:solidFill>
                  <a:srgbClr val="D9D899"/>
                </a:solidFill>
                <a:latin typeface="Arial" panose="020B0604020202020204"/>
              </a:rPr>
              <a:t> C</a:t>
            </a:r>
            <a:r>
              <a:rPr kumimoji="0" lang="en-US" sz="4000" b="1" i="0" u="none" strike="noStrike" kern="1200" cap="none" spc="0" normalizeH="0" baseline="0" noProof="0" dirty="0" err="1">
                <a:ln>
                  <a:noFill/>
                </a:ln>
                <a:solidFill>
                  <a:srgbClr val="D9D899"/>
                </a:solidFill>
                <a:effectLst/>
                <a:uLnTx/>
                <a:uFillTx/>
                <a:latin typeface="Arial" panose="020B0604020202020204"/>
                <a:ea typeface="+mn-ea"/>
                <a:cs typeface="+mn-cs"/>
              </a:rPr>
              <a:t>entury</a:t>
            </a: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 AD</a:t>
            </a:r>
          </a:p>
        </p:txBody>
      </p:sp>
      <p:pic>
        <p:nvPicPr>
          <p:cNvPr id="7" name="Picture Placeholder 6">
            <a:extLst>
              <a:ext uri="{FF2B5EF4-FFF2-40B4-BE49-F238E27FC236}">
                <a16:creationId xmlns:a16="http://schemas.microsoft.com/office/drawing/2014/main" id="{BDEEAA7A-9D38-919A-5EB3-44B2328AA6D2}"/>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35309" r="35309"/>
          <a:stretch>
            <a:fillRect/>
          </a:stretch>
        </p:blipFill>
        <p:spPr/>
      </p:pic>
    </p:spTree>
    <p:extLst>
      <p:ext uri="{BB962C8B-B14F-4D97-AF65-F5344CB8AC3E}">
        <p14:creationId xmlns:p14="http://schemas.microsoft.com/office/powerpoint/2010/main" val="406270395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148046"/>
            <a:ext cx="4803324" cy="1079863"/>
          </a:xfrm>
          <a:solidFill>
            <a:schemeClr val="tx2">
              <a:lumMod val="10000"/>
            </a:schemeClr>
          </a:solidFill>
          <a:ln w="38100">
            <a:solidFill>
              <a:schemeClr val="bg1"/>
            </a:solidFill>
          </a:ln>
        </p:spPr>
        <p:txBody>
          <a:bodyPr>
            <a:normAutofit/>
          </a:bodyPr>
          <a:lstStyle/>
          <a:p>
            <a:pPr algn="ctr"/>
            <a:r>
              <a:rPr lang="en-US" sz="2700" b="1" dirty="0"/>
              <a:t>Christological Controversy: </a:t>
            </a:r>
            <a:r>
              <a:rPr lang="en-US" sz="2700" b="1" dirty="0" err="1"/>
              <a:t>Monophysitism</a:t>
            </a:r>
            <a:endParaRPr lang="en-US" b="1" dirty="0"/>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27909"/>
            <a:ext cx="4803324" cy="4965501"/>
          </a:xfrm>
        </p:spPr>
        <p:txBody>
          <a:bodyPr>
            <a:noAutofit/>
          </a:bodyPr>
          <a:lstStyle/>
          <a:p>
            <a:r>
              <a:rPr lang="en-US" sz="2400" dirty="0"/>
              <a:t>schism and persists to this day in Christian sects such as the </a:t>
            </a:r>
            <a:r>
              <a:rPr lang="en-US" sz="2400" dirty="0" err="1"/>
              <a:t>Jacobites</a:t>
            </a:r>
            <a:r>
              <a:rPr lang="en-US" sz="2400" dirty="0"/>
              <a:t>, the Copts, and the Abyssinians. Reaffirming the Symbol of Chalcedon, the church achieved a definitive distinction between orthodoxy and heterodoxy. </a:t>
            </a:r>
          </a:p>
          <a:p>
            <a:r>
              <a:rPr lang="en-US" sz="2400" dirty="0"/>
              <a:t>It is true that one question remained unsettled: Are the two natures, the divine and the</a:t>
            </a:r>
          </a:p>
        </p:txBody>
      </p:sp>
      <p:sp>
        <p:nvSpPr>
          <p:cNvPr id="6" name="TextBox 5">
            <a:extLst>
              <a:ext uri="{FF2B5EF4-FFF2-40B4-BE49-F238E27FC236}">
                <a16:creationId xmlns:a16="http://schemas.microsoft.com/office/drawing/2014/main" id="{D9DE8870-6ABF-C4E1-E77F-330413485F72}"/>
              </a:ext>
            </a:extLst>
          </p:cNvPr>
          <p:cNvSpPr txBox="1"/>
          <p:nvPr/>
        </p:nvSpPr>
        <p:spPr>
          <a:xfrm rot="16200000">
            <a:off x="-2604156" y="3075057"/>
            <a:ext cx="6096000"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4000" b="1" dirty="0">
                <a:solidFill>
                  <a:srgbClr val="D9D899"/>
                </a:solidFill>
                <a:latin typeface="Arial" panose="020B0604020202020204"/>
              </a:rPr>
              <a:t>5</a:t>
            </a:r>
            <a:r>
              <a:rPr lang="en-US" sz="4000" b="1" baseline="30000" dirty="0">
                <a:solidFill>
                  <a:srgbClr val="D9D899"/>
                </a:solidFill>
                <a:latin typeface="Arial" panose="020B0604020202020204"/>
              </a:rPr>
              <a:t>th</a:t>
            </a:r>
            <a:r>
              <a:rPr lang="en-US" sz="4000" b="1" dirty="0">
                <a:solidFill>
                  <a:srgbClr val="D9D899"/>
                </a:solidFill>
                <a:latin typeface="Arial" panose="020B0604020202020204"/>
              </a:rPr>
              <a:t> C</a:t>
            </a:r>
            <a:r>
              <a:rPr kumimoji="0" lang="en-US" sz="4000" b="1" i="0" u="none" strike="noStrike" kern="1200" cap="none" spc="0" normalizeH="0" baseline="0" noProof="0" dirty="0" err="1">
                <a:ln>
                  <a:noFill/>
                </a:ln>
                <a:solidFill>
                  <a:srgbClr val="D9D899"/>
                </a:solidFill>
                <a:effectLst/>
                <a:uLnTx/>
                <a:uFillTx/>
                <a:latin typeface="Arial" panose="020B0604020202020204"/>
                <a:ea typeface="+mn-ea"/>
                <a:cs typeface="+mn-cs"/>
              </a:rPr>
              <a:t>entury</a:t>
            </a: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 AD</a:t>
            </a:r>
          </a:p>
        </p:txBody>
      </p:sp>
      <p:pic>
        <p:nvPicPr>
          <p:cNvPr id="7" name="Picture Placeholder 6">
            <a:extLst>
              <a:ext uri="{FF2B5EF4-FFF2-40B4-BE49-F238E27FC236}">
                <a16:creationId xmlns:a16="http://schemas.microsoft.com/office/drawing/2014/main" id="{0238BC51-AF47-6960-F465-EACBD55C6897}"/>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886" b="886"/>
          <a:stretch>
            <a:fillRect/>
          </a:stretch>
        </p:blipFill>
        <p:spPr/>
      </p:pic>
    </p:spTree>
    <p:extLst>
      <p:ext uri="{BB962C8B-B14F-4D97-AF65-F5344CB8AC3E}">
        <p14:creationId xmlns:p14="http://schemas.microsoft.com/office/powerpoint/2010/main" val="1336202844"/>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148046"/>
            <a:ext cx="4803324" cy="1079863"/>
          </a:xfrm>
          <a:solidFill>
            <a:schemeClr val="tx2">
              <a:lumMod val="10000"/>
            </a:schemeClr>
          </a:solidFill>
          <a:ln w="38100">
            <a:solidFill>
              <a:schemeClr val="bg1"/>
            </a:solidFill>
          </a:ln>
        </p:spPr>
        <p:txBody>
          <a:bodyPr>
            <a:normAutofit/>
          </a:bodyPr>
          <a:lstStyle/>
          <a:p>
            <a:pPr algn="ctr"/>
            <a:r>
              <a:rPr lang="en-US" sz="2700" b="1" dirty="0"/>
              <a:t>Christological Controversy: </a:t>
            </a:r>
            <a:r>
              <a:rPr lang="en-US" sz="2700" b="1" dirty="0" err="1"/>
              <a:t>Monotheletism</a:t>
            </a:r>
            <a:endParaRPr lang="en-US" b="1" dirty="0"/>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27909"/>
            <a:ext cx="4803324" cy="4965501"/>
          </a:xfrm>
        </p:spPr>
        <p:txBody>
          <a:bodyPr>
            <a:noAutofit/>
          </a:bodyPr>
          <a:lstStyle/>
          <a:p>
            <a:r>
              <a:rPr lang="en-US" sz="2400" dirty="0"/>
              <a:t>human, actuated by one will controlling both natures, or by two wills? </a:t>
            </a:r>
          </a:p>
          <a:p>
            <a:r>
              <a:rPr lang="en-US" sz="2400" dirty="0"/>
              <a:t>The Monothelites considered the divine will dominant, and the human will submerged in it. At the third Council of Constantinople, in 680, the church decided that the will is a matter of the natures rather than of the one person, and pronounced in favor of two wills </a:t>
            </a:r>
          </a:p>
        </p:txBody>
      </p:sp>
      <p:sp>
        <p:nvSpPr>
          <p:cNvPr id="6" name="TextBox 5">
            <a:extLst>
              <a:ext uri="{FF2B5EF4-FFF2-40B4-BE49-F238E27FC236}">
                <a16:creationId xmlns:a16="http://schemas.microsoft.com/office/drawing/2014/main" id="{D9DE8870-6ABF-C4E1-E77F-330413485F72}"/>
              </a:ext>
            </a:extLst>
          </p:cNvPr>
          <p:cNvSpPr txBox="1"/>
          <p:nvPr/>
        </p:nvSpPr>
        <p:spPr>
          <a:xfrm rot="16200000">
            <a:off x="-2604156" y="3075057"/>
            <a:ext cx="6096000"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6</a:t>
            </a:r>
            <a:r>
              <a:rPr kumimoji="0" lang="en-US" sz="4000" b="1" i="0" u="none" strike="noStrike" kern="1200" cap="none" spc="0" normalizeH="0" baseline="30000" noProof="0" dirty="0">
                <a:ln>
                  <a:noFill/>
                </a:ln>
                <a:solidFill>
                  <a:srgbClr val="D9D899"/>
                </a:solidFill>
                <a:effectLst/>
                <a:uLnTx/>
                <a:uFillTx/>
                <a:latin typeface="Arial" panose="020B0604020202020204"/>
                <a:ea typeface="+mn-ea"/>
                <a:cs typeface="+mn-cs"/>
              </a:rPr>
              <a:t>th</a:t>
            </a: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 Century AD</a:t>
            </a:r>
          </a:p>
        </p:txBody>
      </p:sp>
      <p:pic>
        <p:nvPicPr>
          <p:cNvPr id="7" name="Picture Placeholder 6">
            <a:extLst>
              <a:ext uri="{FF2B5EF4-FFF2-40B4-BE49-F238E27FC236}">
                <a16:creationId xmlns:a16="http://schemas.microsoft.com/office/drawing/2014/main" id="{44636320-87CF-D462-3C7A-CB1D644A8E52}"/>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43572" t="47" r="11392" b="-47"/>
          <a:stretch/>
        </p:blipFill>
        <p:spPr>
          <a:xfrm>
            <a:off x="6747062" y="3229"/>
            <a:ext cx="4629734" cy="6858000"/>
          </a:xfrm>
        </p:spPr>
      </p:pic>
    </p:spTree>
    <p:extLst>
      <p:ext uri="{BB962C8B-B14F-4D97-AF65-F5344CB8AC3E}">
        <p14:creationId xmlns:p14="http://schemas.microsoft.com/office/powerpoint/2010/main" val="2961131617"/>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148046"/>
            <a:ext cx="4803324" cy="1079863"/>
          </a:xfrm>
          <a:solidFill>
            <a:schemeClr val="tx2">
              <a:lumMod val="10000"/>
            </a:schemeClr>
          </a:solidFill>
          <a:ln w="38100">
            <a:solidFill>
              <a:schemeClr val="bg1"/>
            </a:solidFill>
          </a:ln>
        </p:spPr>
        <p:txBody>
          <a:bodyPr>
            <a:normAutofit/>
          </a:bodyPr>
          <a:lstStyle/>
          <a:p>
            <a:pPr algn="ctr"/>
            <a:r>
              <a:rPr lang="en-US" sz="2700" b="1" dirty="0"/>
              <a:t>Christological Controversy: </a:t>
            </a:r>
            <a:r>
              <a:rPr lang="en-US" sz="2700" b="1" dirty="0" err="1"/>
              <a:t>Monotheletism</a:t>
            </a:r>
            <a:endParaRPr lang="en-US" b="1" dirty="0"/>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0" y="1227909"/>
            <a:ext cx="4935019" cy="4965501"/>
          </a:xfrm>
        </p:spPr>
        <p:txBody>
          <a:bodyPr>
            <a:noAutofit/>
          </a:bodyPr>
          <a:lstStyle/>
          <a:p>
            <a:r>
              <a:rPr lang="en-US" sz="2300" dirty="0"/>
              <a:t>in one volitional person. This completed the orthodox definition of the nature and person of Christ for the Western Church, and brought the protracted Trinitarian and Christological controversies formally to a close. About the year 730 John of Damascus recapitulated these doctrines for the Eastern Church. For both East and West the decisions of the councils became a matter of dogma. </a:t>
            </a:r>
          </a:p>
        </p:txBody>
      </p:sp>
      <p:sp>
        <p:nvSpPr>
          <p:cNvPr id="6" name="TextBox 5">
            <a:extLst>
              <a:ext uri="{FF2B5EF4-FFF2-40B4-BE49-F238E27FC236}">
                <a16:creationId xmlns:a16="http://schemas.microsoft.com/office/drawing/2014/main" id="{D9DE8870-6ABF-C4E1-E77F-330413485F72}"/>
              </a:ext>
            </a:extLst>
          </p:cNvPr>
          <p:cNvSpPr txBox="1"/>
          <p:nvPr/>
        </p:nvSpPr>
        <p:spPr>
          <a:xfrm rot="16200000">
            <a:off x="-2604156" y="3075057"/>
            <a:ext cx="6096000"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4000" b="1" dirty="0">
                <a:solidFill>
                  <a:srgbClr val="D9D899"/>
                </a:solidFill>
                <a:latin typeface="Arial" panose="020B0604020202020204"/>
              </a:rPr>
              <a:t>7</a:t>
            </a:r>
            <a:r>
              <a:rPr kumimoji="0" lang="en-US" sz="4000" b="1" i="0" u="none" strike="noStrike" kern="1200" cap="none" spc="0" normalizeH="0" baseline="30000" noProof="0" dirty="0" err="1">
                <a:ln>
                  <a:noFill/>
                </a:ln>
                <a:solidFill>
                  <a:srgbClr val="D9D899"/>
                </a:solidFill>
                <a:effectLst/>
                <a:uLnTx/>
                <a:uFillTx/>
                <a:latin typeface="Arial" panose="020B0604020202020204"/>
                <a:ea typeface="+mn-ea"/>
                <a:cs typeface="+mn-cs"/>
              </a:rPr>
              <a:t>th</a:t>
            </a: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 Century AD</a:t>
            </a:r>
          </a:p>
        </p:txBody>
      </p:sp>
      <p:pic>
        <p:nvPicPr>
          <p:cNvPr id="7" name="Picture Placeholder 6">
            <a:extLst>
              <a:ext uri="{FF2B5EF4-FFF2-40B4-BE49-F238E27FC236}">
                <a16:creationId xmlns:a16="http://schemas.microsoft.com/office/drawing/2014/main" id="{7877B5A5-673F-216B-FD7C-C0F18230A91E}"/>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29936" r="29936"/>
          <a:stretch>
            <a:fillRect/>
          </a:stretch>
        </p:blipFill>
        <p:spPr/>
      </p:pic>
    </p:spTree>
    <p:extLst>
      <p:ext uri="{BB962C8B-B14F-4D97-AF65-F5344CB8AC3E}">
        <p14:creationId xmlns:p14="http://schemas.microsoft.com/office/powerpoint/2010/main" val="1385008446"/>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148046"/>
            <a:ext cx="4803324" cy="1079863"/>
          </a:xfrm>
          <a:solidFill>
            <a:schemeClr val="tx2">
              <a:lumMod val="10000"/>
            </a:schemeClr>
          </a:solidFill>
          <a:ln w="38100">
            <a:solidFill>
              <a:schemeClr val="bg1"/>
            </a:solidFill>
          </a:ln>
        </p:spPr>
        <p:txBody>
          <a:bodyPr>
            <a:normAutofit/>
          </a:bodyPr>
          <a:lstStyle/>
          <a:p>
            <a:pPr algn="ctr"/>
            <a:r>
              <a:rPr lang="en-US" sz="2700" b="1" dirty="0"/>
              <a:t>Christological Controversy: The Reformation</a:t>
            </a:r>
            <a:endParaRPr lang="en-US" b="1" dirty="0"/>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27909"/>
            <a:ext cx="4803324" cy="4965501"/>
          </a:xfrm>
        </p:spPr>
        <p:txBody>
          <a:bodyPr>
            <a:noAutofit/>
          </a:bodyPr>
          <a:lstStyle/>
          <a:p>
            <a:r>
              <a:rPr lang="en-US" sz="2400" dirty="0"/>
              <a:t>The Reformation found both Roman and Protestant branches of Christianity in fundamental agreement on the Trinity and the nature of Christ. The Nicene Creed and the Symbol of Chalcedon proved generally acceptable to both. Luther taught a mutual interchange of characteristics between the two natures, so that what was characteristic of each became</a:t>
            </a:r>
          </a:p>
        </p:txBody>
      </p:sp>
      <p:sp>
        <p:nvSpPr>
          <p:cNvPr id="6" name="TextBox 5">
            <a:extLst>
              <a:ext uri="{FF2B5EF4-FFF2-40B4-BE49-F238E27FC236}">
                <a16:creationId xmlns:a16="http://schemas.microsoft.com/office/drawing/2014/main" id="{D9DE8870-6ABF-C4E1-E77F-330413485F72}"/>
              </a:ext>
            </a:extLst>
          </p:cNvPr>
          <p:cNvSpPr txBox="1"/>
          <p:nvPr/>
        </p:nvSpPr>
        <p:spPr>
          <a:xfrm rot="16200000">
            <a:off x="-2604156" y="3075057"/>
            <a:ext cx="6096000"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4000" b="1" dirty="0">
                <a:solidFill>
                  <a:srgbClr val="D9D899"/>
                </a:solidFill>
                <a:latin typeface="Arial" panose="020B0604020202020204"/>
              </a:rPr>
              <a:t>7</a:t>
            </a:r>
            <a:r>
              <a:rPr kumimoji="0" lang="en-US" sz="4000" b="1" i="0" u="none" strike="noStrike" kern="1200" cap="none" spc="0" normalizeH="0" baseline="30000" noProof="0" dirty="0" err="1">
                <a:ln>
                  <a:noFill/>
                </a:ln>
                <a:solidFill>
                  <a:srgbClr val="D9D899"/>
                </a:solidFill>
                <a:effectLst/>
                <a:uLnTx/>
                <a:uFillTx/>
                <a:latin typeface="Arial" panose="020B0604020202020204"/>
                <a:ea typeface="+mn-ea"/>
                <a:cs typeface="+mn-cs"/>
              </a:rPr>
              <a:t>th</a:t>
            </a: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 Century AD</a:t>
            </a:r>
          </a:p>
        </p:txBody>
      </p:sp>
      <p:pic>
        <p:nvPicPr>
          <p:cNvPr id="9" name="Picture Placeholder 8">
            <a:extLst>
              <a:ext uri="{FF2B5EF4-FFF2-40B4-BE49-F238E27FC236}">
                <a16:creationId xmlns:a16="http://schemas.microsoft.com/office/drawing/2014/main" id="{B8668491-4B80-FE0C-FF28-1F780673DA26}"/>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27541" r="27541"/>
          <a:stretch>
            <a:fillRect/>
          </a:stretch>
        </p:blipFill>
        <p:spPr/>
      </p:pic>
    </p:spTree>
    <p:extLst>
      <p:ext uri="{BB962C8B-B14F-4D97-AF65-F5344CB8AC3E}">
        <p14:creationId xmlns:p14="http://schemas.microsoft.com/office/powerpoint/2010/main" val="319228661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148046"/>
            <a:ext cx="4803324" cy="1079863"/>
          </a:xfrm>
          <a:solidFill>
            <a:schemeClr val="tx2">
              <a:lumMod val="10000"/>
            </a:schemeClr>
          </a:solidFill>
          <a:ln w="38100">
            <a:solidFill>
              <a:schemeClr val="bg1"/>
            </a:solidFill>
          </a:ln>
        </p:spPr>
        <p:txBody>
          <a:bodyPr>
            <a:normAutofit/>
          </a:bodyPr>
          <a:lstStyle/>
          <a:p>
            <a:pPr algn="ctr"/>
            <a:r>
              <a:rPr lang="en-US" sz="2700" b="1" dirty="0"/>
              <a:t>Christological Controversy: The Reformation</a:t>
            </a:r>
            <a:endParaRPr lang="en-US" b="1" dirty="0"/>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27909"/>
            <a:ext cx="4803324" cy="4965501"/>
          </a:xfrm>
        </p:spPr>
        <p:txBody>
          <a:bodyPr>
            <a:noAutofit/>
          </a:bodyPr>
          <a:lstStyle/>
          <a:p>
            <a:r>
              <a:rPr lang="en-US" sz="2400" dirty="0"/>
              <a:t>common to both. Everything human in Christ was appropriated by the divine nature, and humanity received what belonged to the divine nature. The Reformed churches emphasized the fellowship of the divine and the human in Christ. Two minor Reformation groups differed from the Nicene position. The first of these was the Socinians, who</a:t>
            </a:r>
          </a:p>
        </p:txBody>
      </p:sp>
      <p:sp>
        <p:nvSpPr>
          <p:cNvPr id="6" name="TextBox 5">
            <a:extLst>
              <a:ext uri="{FF2B5EF4-FFF2-40B4-BE49-F238E27FC236}">
                <a16:creationId xmlns:a16="http://schemas.microsoft.com/office/drawing/2014/main" id="{D9DE8870-6ABF-C4E1-E77F-330413485F72}"/>
              </a:ext>
            </a:extLst>
          </p:cNvPr>
          <p:cNvSpPr txBox="1"/>
          <p:nvPr/>
        </p:nvSpPr>
        <p:spPr>
          <a:xfrm rot="16200000">
            <a:off x="-2604156" y="3075057"/>
            <a:ext cx="6096000"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4000" b="1" dirty="0">
                <a:solidFill>
                  <a:srgbClr val="D9D899"/>
                </a:solidFill>
                <a:latin typeface="Arial" panose="020B0604020202020204"/>
              </a:rPr>
              <a:t>7</a:t>
            </a:r>
            <a:r>
              <a:rPr kumimoji="0" lang="en-US" sz="4000" b="1" i="0" u="none" strike="noStrike" kern="1200" cap="none" spc="0" normalizeH="0" baseline="30000" noProof="0" dirty="0" err="1">
                <a:ln>
                  <a:noFill/>
                </a:ln>
                <a:solidFill>
                  <a:srgbClr val="D9D899"/>
                </a:solidFill>
                <a:effectLst/>
                <a:uLnTx/>
                <a:uFillTx/>
                <a:latin typeface="Arial" panose="020B0604020202020204"/>
                <a:ea typeface="+mn-ea"/>
                <a:cs typeface="+mn-cs"/>
              </a:rPr>
              <a:t>th</a:t>
            </a: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 Century AD</a:t>
            </a:r>
          </a:p>
        </p:txBody>
      </p:sp>
      <p:pic>
        <p:nvPicPr>
          <p:cNvPr id="9" name="Picture Placeholder 8">
            <a:extLst>
              <a:ext uri="{FF2B5EF4-FFF2-40B4-BE49-F238E27FC236}">
                <a16:creationId xmlns:a16="http://schemas.microsoft.com/office/drawing/2014/main" id="{D067E6D2-88F2-91C3-82A0-DBC693515706}"/>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5173" r="5173"/>
          <a:stretch>
            <a:fillRect/>
          </a:stretch>
        </p:blipFill>
        <p:spPr/>
      </p:pic>
    </p:spTree>
    <p:extLst>
      <p:ext uri="{BB962C8B-B14F-4D97-AF65-F5344CB8AC3E}">
        <p14:creationId xmlns:p14="http://schemas.microsoft.com/office/powerpoint/2010/main" val="2065840471"/>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148046"/>
            <a:ext cx="4803324" cy="1079863"/>
          </a:xfrm>
          <a:solidFill>
            <a:schemeClr val="tx2">
              <a:lumMod val="10000"/>
            </a:schemeClr>
          </a:solidFill>
          <a:ln w="38100">
            <a:solidFill>
              <a:schemeClr val="bg1"/>
            </a:solidFill>
          </a:ln>
        </p:spPr>
        <p:txBody>
          <a:bodyPr>
            <a:normAutofit/>
          </a:bodyPr>
          <a:lstStyle/>
          <a:p>
            <a:pPr algn="ctr"/>
            <a:r>
              <a:rPr lang="en-US" sz="2700" b="1" dirty="0"/>
              <a:t>Christological Controversy: The Reformation</a:t>
            </a:r>
            <a:endParaRPr lang="en-US" b="1" dirty="0"/>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27909"/>
            <a:ext cx="4803324" cy="4965501"/>
          </a:xfrm>
        </p:spPr>
        <p:txBody>
          <a:bodyPr>
            <a:noAutofit/>
          </a:bodyPr>
          <a:lstStyle/>
          <a:p>
            <a:r>
              <a:rPr lang="en-US" sz="2400" dirty="0"/>
              <a:t>revived the basic Monarchian idea that a divine Trinity is inconceivable. Modern Unitarianism perpetuates this concept. The second group was the </a:t>
            </a:r>
            <a:r>
              <a:rPr lang="en-US" sz="2400" dirty="0" err="1"/>
              <a:t>Arminians</a:t>
            </a:r>
            <a:r>
              <a:rPr lang="en-US" sz="2400" dirty="0"/>
              <a:t>, who took a view similar, in some respects, to that of certain earlier groups, that the Son is subordinate to the Father. This view is similarly reflected by various Christian sects today.</a:t>
            </a:r>
          </a:p>
          <a:p>
            <a:endParaRPr lang="en-US" sz="2400" dirty="0"/>
          </a:p>
        </p:txBody>
      </p:sp>
      <p:sp>
        <p:nvSpPr>
          <p:cNvPr id="6" name="TextBox 5">
            <a:extLst>
              <a:ext uri="{FF2B5EF4-FFF2-40B4-BE49-F238E27FC236}">
                <a16:creationId xmlns:a16="http://schemas.microsoft.com/office/drawing/2014/main" id="{D9DE8870-6ABF-C4E1-E77F-330413485F72}"/>
              </a:ext>
            </a:extLst>
          </p:cNvPr>
          <p:cNvSpPr txBox="1"/>
          <p:nvPr/>
        </p:nvSpPr>
        <p:spPr>
          <a:xfrm rot="16200000">
            <a:off x="-2604156" y="3075057"/>
            <a:ext cx="6096000"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4000" b="1" dirty="0">
                <a:solidFill>
                  <a:srgbClr val="D9D899"/>
                </a:solidFill>
                <a:latin typeface="Arial" panose="020B0604020202020204"/>
              </a:rPr>
              <a:t>7</a:t>
            </a:r>
            <a:r>
              <a:rPr kumimoji="0" lang="en-US" sz="4000" b="1" i="0" u="none" strike="noStrike" kern="1200" cap="none" spc="0" normalizeH="0" baseline="30000" noProof="0" dirty="0" err="1">
                <a:ln>
                  <a:noFill/>
                </a:ln>
                <a:solidFill>
                  <a:srgbClr val="D9D899"/>
                </a:solidFill>
                <a:effectLst/>
                <a:uLnTx/>
                <a:uFillTx/>
                <a:latin typeface="Arial" panose="020B0604020202020204"/>
                <a:ea typeface="+mn-ea"/>
                <a:cs typeface="+mn-cs"/>
              </a:rPr>
              <a:t>th</a:t>
            </a: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 Century AD</a:t>
            </a:r>
          </a:p>
        </p:txBody>
      </p:sp>
      <p:pic>
        <p:nvPicPr>
          <p:cNvPr id="11" name="Picture Placeholder 10">
            <a:extLst>
              <a:ext uri="{FF2B5EF4-FFF2-40B4-BE49-F238E27FC236}">
                <a16:creationId xmlns:a16="http://schemas.microsoft.com/office/drawing/2014/main" id="{34D76915-25BE-D073-79B3-753E2002FF4C}"/>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24590" r="24590"/>
          <a:stretch>
            <a:fillRect/>
          </a:stretch>
        </p:blipFill>
        <p:spPr/>
      </p:pic>
    </p:spTree>
    <p:extLst>
      <p:ext uri="{BB962C8B-B14F-4D97-AF65-F5344CB8AC3E}">
        <p14:creationId xmlns:p14="http://schemas.microsoft.com/office/powerpoint/2010/main" val="3417109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2F5E-1E01-FE15-51F8-E2542240D56F}"/>
              </a:ext>
            </a:extLst>
          </p:cNvPr>
          <p:cNvSpPr>
            <a:spLocks noGrp="1"/>
          </p:cNvSpPr>
          <p:nvPr>
            <p:ph type="title"/>
          </p:nvPr>
        </p:nvSpPr>
        <p:spPr>
          <a:xfrm>
            <a:off x="2609873" y="805818"/>
            <a:ext cx="7950984" cy="777886"/>
          </a:xfrm>
        </p:spPr>
        <p:txBody>
          <a:bodyPr>
            <a:normAutofit/>
          </a:bodyPr>
          <a:lstStyle/>
          <a:p>
            <a:pPr algn="l"/>
            <a:r>
              <a:rPr lang="en-US" sz="4000" dirty="0"/>
              <a:t>…was the WORD,</a:t>
            </a:r>
          </a:p>
        </p:txBody>
      </p:sp>
      <p:sp>
        <p:nvSpPr>
          <p:cNvPr id="4" name="Content Placeholder 3">
            <a:extLst>
              <a:ext uri="{FF2B5EF4-FFF2-40B4-BE49-F238E27FC236}">
                <a16:creationId xmlns:a16="http://schemas.microsoft.com/office/drawing/2014/main" id="{56D1F9D1-0374-6DF0-11ED-680DFF5D45B2}"/>
              </a:ext>
            </a:extLst>
          </p:cNvPr>
          <p:cNvSpPr>
            <a:spLocks noGrp="1"/>
          </p:cNvSpPr>
          <p:nvPr>
            <p:ph sz="half" idx="2"/>
          </p:nvPr>
        </p:nvSpPr>
        <p:spPr>
          <a:xfrm>
            <a:off x="6666636" y="1668544"/>
            <a:ext cx="4145908" cy="4381399"/>
          </a:xfrm>
        </p:spPr>
        <p:txBody>
          <a:bodyPr>
            <a:normAutofit lnSpcReduction="10000"/>
          </a:bodyPr>
          <a:lstStyle/>
          <a:p>
            <a:pPr marL="0" indent="0">
              <a:buNone/>
            </a:pPr>
            <a:r>
              <a:rPr lang="en-US" sz="3200" dirty="0"/>
              <a:t>Thus both in the words and in their form John stresses the continuous, timeless, unlimited existence of Christ prior to His incarnation.  </a:t>
            </a:r>
          </a:p>
        </p:txBody>
      </p:sp>
      <p:pic>
        <p:nvPicPr>
          <p:cNvPr id="13314" name="Picture 2" descr="Matthew 22:31-32 - &quot;But as touching the resurrection of the dead, have ye not read that which was spoken unto you by God, saying, I am the God of Abraham, and the God of Isaac, and the God of Jacob? God is not the God of the dead, but of the living.&quot;">
            <a:extLst>
              <a:ext uri="{FF2B5EF4-FFF2-40B4-BE49-F238E27FC236}">
                <a16:creationId xmlns:a16="http://schemas.microsoft.com/office/drawing/2014/main" id="{9F771C27-0C64-A494-1C00-841631E7B3B7}"/>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2605088" y="2105025"/>
            <a:ext cx="3892550" cy="3892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0188549"/>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9C96A92-F9B7-2C39-485F-D45AD3569429}"/>
              </a:ext>
            </a:extLst>
          </p:cNvPr>
          <p:cNvSpPr txBox="1"/>
          <p:nvPr/>
        </p:nvSpPr>
        <p:spPr>
          <a:xfrm>
            <a:off x="1086416" y="262550"/>
            <a:ext cx="10112721" cy="6555641"/>
          </a:xfrm>
          <a:prstGeom prst="rect">
            <a:avLst/>
          </a:prstGeom>
          <a:noFill/>
        </p:spPr>
        <p:txBody>
          <a:bodyPr wrap="square">
            <a:spAutoFit/>
          </a:bodyPr>
          <a:lstStyle/>
          <a:p>
            <a:r>
              <a:rPr lang="en-US" sz="3000" dirty="0"/>
              <a:t>The writers of the commentaries and I frankly confess that there are great mysteries in the Scriptures which transcend the limits of finite understanding and thus defy precise statement in human language. The union of the divine and the human in Christ is one such mystery. In dealing with theological questions of this kind Seventh-day Adventists have ever sought to eschew speculation and finespun philosophizing, lest they darken counsel with words (see 8T 279). If the inspired writers of the Bible have not made clear every detail of the divine mysteries, why should uninspired writers attempt to do so? However, Inspiration has provided sufficient information to enable us to understand in part the mystery of the plan of salvation. Seventh-day Adventists believe in:</a:t>
            </a:r>
          </a:p>
        </p:txBody>
      </p:sp>
    </p:spTree>
    <p:extLst>
      <p:ext uri="{BB962C8B-B14F-4D97-AF65-F5344CB8AC3E}">
        <p14:creationId xmlns:p14="http://schemas.microsoft.com/office/powerpoint/2010/main" val="1238311790"/>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9C96A92-F9B7-2C39-485F-D45AD3569429}"/>
              </a:ext>
            </a:extLst>
          </p:cNvPr>
          <p:cNvSpPr txBox="1"/>
          <p:nvPr/>
        </p:nvSpPr>
        <p:spPr>
          <a:xfrm>
            <a:off x="1086416" y="262550"/>
            <a:ext cx="10112721" cy="5170646"/>
          </a:xfrm>
          <a:prstGeom prst="rect">
            <a:avLst/>
          </a:prstGeom>
          <a:noFill/>
        </p:spPr>
        <p:txBody>
          <a:bodyPr wrap="square">
            <a:spAutoFit/>
          </a:bodyPr>
          <a:lstStyle/>
          <a:p>
            <a:r>
              <a:rPr lang="en-US" sz="3000" dirty="0"/>
              <a:t>1. The Godhead. The Godhead, or Trinity, consists of three persons—the eternal Father, the Lord Jesus Christ, Son of the eternal Father, and the Holy Spirit (see Matt. 28:19; John 1:1, 2; 6:27; 14:16, 17, 26; Acts 5:3, 4; Eph. 4:4–6; Heb. 1:1–3, 8; see on John 1:1–3, 14). “There are three living persons of the heavenly trio … the Father, the Son, and the Holy Spirit” (Ev 615). Christ and the Father are “one in nature, in character, in purpose” (PP 34), but “not in person” (8T 269; cf. 9T 68). The Holy Spirit “is as much a person as God is a person” (Ev 616). See EGW Supplementary Material on Rom. 1:20–25.</a:t>
            </a:r>
          </a:p>
        </p:txBody>
      </p:sp>
      <p:pic>
        <p:nvPicPr>
          <p:cNvPr id="51202" name="Picture 2" descr="Explaining the Trinity | Catholic ...">
            <a:extLst>
              <a:ext uri="{FF2B5EF4-FFF2-40B4-BE49-F238E27FC236}">
                <a16:creationId xmlns:a16="http://schemas.microsoft.com/office/drawing/2014/main" id="{72009103-4731-F252-4BD5-D39D04A919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19935" y="5304917"/>
            <a:ext cx="4683328" cy="15530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3730834"/>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9C96A92-F9B7-2C39-485F-D45AD3569429}"/>
              </a:ext>
            </a:extLst>
          </p:cNvPr>
          <p:cNvSpPr txBox="1"/>
          <p:nvPr/>
        </p:nvSpPr>
        <p:spPr>
          <a:xfrm>
            <a:off x="1086416" y="262550"/>
            <a:ext cx="10112721" cy="3970318"/>
          </a:xfrm>
          <a:prstGeom prst="rect">
            <a:avLst/>
          </a:prstGeom>
          <a:noFill/>
        </p:spPr>
        <p:txBody>
          <a:bodyPr wrap="square">
            <a:spAutoFit/>
          </a:bodyPr>
          <a:lstStyle/>
          <a:p>
            <a:r>
              <a:rPr lang="en-US" sz="3600" dirty="0"/>
              <a:t>2. The Deity and Pre-existence of Christ. Christ is God in the supreme and unqualified sense of the term—in nature, in wisdom, in authority, and in power (see Isa. 9:6; Micah 5:2; John 1:1–3; 8:58; 14:8–11; Col. 1:15–17; 2:9; Heb. 1:8; see on Micah 5:2; Matt. 1:1, 23; Luke 1:35; John 1:1–3; 16:28; Phil. 2:6–8; Col. 2:9).</a:t>
            </a:r>
            <a:endParaRPr lang="en-US" sz="3200" dirty="0"/>
          </a:p>
        </p:txBody>
      </p:sp>
      <p:pic>
        <p:nvPicPr>
          <p:cNvPr id="52226" name="Picture 2" descr="the Bible support the pre-existence ...">
            <a:extLst>
              <a:ext uri="{FF2B5EF4-FFF2-40B4-BE49-F238E27FC236}">
                <a16:creationId xmlns:a16="http://schemas.microsoft.com/office/drawing/2014/main" id="{5F45F0A1-5326-E9E5-5741-CD0352FBFE4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59" t="-2618" r="-459" b="21436"/>
          <a:stretch/>
        </p:blipFill>
        <p:spPr bwMode="auto">
          <a:xfrm>
            <a:off x="3183472" y="4232868"/>
            <a:ext cx="5918608" cy="25264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6903520"/>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9C96A92-F9B7-2C39-485F-D45AD3569429}"/>
              </a:ext>
            </a:extLst>
          </p:cNvPr>
          <p:cNvSpPr txBox="1"/>
          <p:nvPr/>
        </p:nvSpPr>
        <p:spPr>
          <a:xfrm>
            <a:off x="950615" y="271604"/>
            <a:ext cx="10112721" cy="6555641"/>
          </a:xfrm>
          <a:prstGeom prst="rect">
            <a:avLst/>
          </a:prstGeom>
          <a:noFill/>
        </p:spPr>
        <p:txBody>
          <a:bodyPr wrap="square">
            <a:spAutoFit/>
          </a:bodyPr>
          <a:lstStyle/>
          <a:p>
            <a:r>
              <a:rPr lang="en-US" sz="2800" dirty="0"/>
              <a:t>3. The Humanity of Christ. The Lord Jesus Christ was a true and complete human being, like other men in all respects except that He “knew no sin” (2 Cor. 5:21; see Luke 24:39; John 1:14; Rom. 1:3, 4; 5:15; Gal. 4:4; Phil. 2:7; 1 Tim. 2:5; Heb. 2:14, 17; 1 John 1:1; 4:2; 2 John 7; see on Matt. 1:23; John 1:14; Phil. 2:6–8). “Christ was a real man” (EGW YI Oct. 13, 1898), “fully human” (EGW ST June 17, 1897), “a partaker of our nature” (EGW RH Feb. 18, 1890). “He came as a helpless babe, bearing the humanity we bear” (EGW MS 21, 1895), and “as a member of the human family He was mortal” (EGW RH Sept. 4, 1900). “He prayed for His disciples and for Himself, thus identifying Himself with our needs, our weaknesses, and our failings” (2T 508; cf. MH 422). See EGW Supplementary Material on John 1:1–3, 14; Col. 1:26, 27; Heb. 2:14–18.</a:t>
            </a:r>
          </a:p>
        </p:txBody>
      </p:sp>
    </p:spTree>
    <p:extLst>
      <p:ext uri="{BB962C8B-B14F-4D97-AF65-F5344CB8AC3E}">
        <p14:creationId xmlns:p14="http://schemas.microsoft.com/office/powerpoint/2010/main" val="1799900614"/>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9C96A92-F9B7-2C39-485F-D45AD3569429}"/>
              </a:ext>
            </a:extLst>
          </p:cNvPr>
          <p:cNvSpPr txBox="1"/>
          <p:nvPr/>
        </p:nvSpPr>
        <p:spPr>
          <a:xfrm>
            <a:off x="950615" y="271604"/>
            <a:ext cx="10112721" cy="6555641"/>
          </a:xfrm>
          <a:prstGeom prst="rect">
            <a:avLst/>
          </a:prstGeom>
          <a:noFill/>
        </p:spPr>
        <p:txBody>
          <a:bodyPr wrap="square">
            <a:spAutoFit/>
          </a:bodyPr>
          <a:lstStyle/>
          <a:p>
            <a:r>
              <a:rPr lang="en-US" sz="2800" dirty="0"/>
              <a:t>4. The Incarnation of Christ. The incarnation was a true, complete, and indissoluble union of the divine and human natures in the one person, Jesus Christ, each nature, however, being preserved intact and distinct from the other </a:t>
            </a:r>
            <a:r>
              <a:rPr lang="en-US" sz="2200" dirty="0"/>
              <a:t>(see Matt. 1:20; Luke 1:35; John 1:14; Phil. 2:5–8; 1 Tim. 3:16; 1 John 4:2, 3; see on Matt. 1:18; John 1:14; 16:28; Phil. 2:6–8). “Christ was a real man. … Yet He was God in the flesh” (EGW YI Oct. 13, 1898). “His divinity was veiled with humanity,—the invisible glory in the visible human form” (DA 23). “He has a two-fold nature, at once human and divine. He is both God and man” (EGW MS 76, 1903). “Was the human nature of the Son of Mary changed into the divine nature of the Son of God? No; the two natures were mysteriously blended in one person—the Man Christ Jesus” (EGW letter 280, 1904). “The human did not take the place of the divine, nor the divine of the human” (EGW ST May 10, 1899). “Divinity was not degraded to humanity; divinity held its place” (EGW RH Feb. 18, 1890). “He exhibited a perfect humanity, combined with deity; … preserving each nature distinct” (EGW GCB 4th quarter, 1899, p. 102). “The humanity of Christ could not be separated from His divinity” (EGW MS 106, 1897). See EGW Supplementary Material on John 1:1–3, 14; Eph. 3:8; Phil. 2:6–8; Col. 2:9.</a:t>
            </a:r>
          </a:p>
        </p:txBody>
      </p:sp>
    </p:spTree>
    <p:extLst>
      <p:ext uri="{BB962C8B-B14F-4D97-AF65-F5344CB8AC3E}">
        <p14:creationId xmlns:p14="http://schemas.microsoft.com/office/powerpoint/2010/main" val="797358190"/>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9C96A92-F9B7-2C39-485F-D45AD3569429}"/>
              </a:ext>
            </a:extLst>
          </p:cNvPr>
          <p:cNvSpPr txBox="1"/>
          <p:nvPr/>
        </p:nvSpPr>
        <p:spPr>
          <a:xfrm>
            <a:off x="950615" y="271604"/>
            <a:ext cx="10112721" cy="6555641"/>
          </a:xfrm>
          <a:prstGeom prst="rect">
            <a:avLst/>
          </a:prstGeom>
          <a:noFill/>
        </p:spPr>
        <p:txBody>
          <a:bodyPr wrap="square">
            <a:spAutoFit/>
          </a:bodyPr>
          <a:lstStyle/>
          <a:p>
            <a:r>
              <a:rPr lang="en-US" sz="2800" dirty="0"/>
              <a:t>5. The Subordination of Christ. Voluntarily assuming the limitations of human nature at the incarnation, the Lord Jesus Christ thereby subordinated Himself to the Father for the duration of His earthly ministry </a:t>
            </a:r>
            <a:r>
              <a:rPr lang="en-US" sz="2200" dirty="0"/>
              <a:t>(see Ps. 40:8; Matt. 26:39; John 3:16; 4:34; 5:19, 30; 12:49; 14:10; 17:4, 8; 2 Cor. 8:9; Phil. 2:7, 8; Heb. 2:9; see on Luke 1:35; 2:49; John 3:16; 4:34; Phil. 2:7, 8). “Laying aside His royal robe and kingly crown” (9T 68), the </a:t>
            </a:r>
            <a:r>
              <a:rPr lang="en-US" sz="2200" dirty="0" err="1"/>
              <a:t>The</a:t>
            </a:r>
            <a:r>
              <a:rPr lang="en-US" sz="2200" dirty="0"/>
              <a:t> Son of God “chose to give back the scepter into the Father’s hands, and to step down from the throne of the universe” (DA 22, 23). “He voluntarily assumed human nature. It was His own act, and by His own consent” (EGW RH Sept. 4, 1900). “Jesus condescended to humble Himself, to take human nature” (EGW ST Jan. 20, 1890; cf. 5T 702). “He humbled Himself, and took mortality upon Him” (EGW RH Sept. 4, 1900). “The Son of God was surrendered to the Father’s will, and dependent upon His power. So utterly was Christ emptied of self that He made no plans for Himself. He accepted God’s plans for Him, and day by day the Father unfolded His plans” (DA 208; cf. 664). “While bearing human nature, He was dependent upon the Omnipotent for His life. In His humanity, He laid hold of the divinity of God” (EGW ST June 17, 1897). See EGW Supplementary Material on Luke 1:35.</a:t>
            </a:r>
          </a:p>
        </p:txBody>
      </p:sp>
    </p:spTree>
    <p:extLst>
      <p:ext uri="{BB962C8B-B14F-4D97-AF65-F5344CB8AC3E}">
        <p14:creationId xmlns:p14="http://schemas.microsoft.com/office/powerpoint/2010/main" val="2922790161"/>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9C96A92-F9B7-2C39-485F-D45AD3569429}"/>
              </a:ext>
            </a:extLst>
          </p:cNvPr>
          <p:cNvSpPr txBox="1"/>
          <p:nvPr/>
        </p:nvSpPr>
        <p:spPr>
          <a:xfrm>
            <a:off x="950615" y="271604"/>
            <a:ext cx="10112721" cy="6694140"/>
          </a:xfrm>
          <a:prstGeom prst="rect">
            <a:avLst/>
          </a:prstGeom>
          <a:noFill/>
        </p:spPr>
        <p:txBody>
          <a:bodyPr wrap="square">
            <a:spAutoFit/>
          </a:bodyPr>
          <a:lstStyle/>
          <a:p>
            <a:r>
              <a:rPr lang="en-US" sz="2800" dirty="0"/>
              <a:t>6. The Sinless Perfection of Christ. Though susceptible to temptation and “in all points tempted like as we are,” Jesus was nevertheless altogether “without sin” </a:t>
            </a:r>
            <a:r>
              <a:rPr lang="en-US" sz="2300" dirty="0"/>
              <a:t>(see Matt. 4:1–11; Rom. 8:3, 4; 2 Cor. 5:21; Heb. 2:10; 4:15; 1 Peter 2:21, 22; 1 John 3:5; see on Matt. 4:1–11; 26:38, 41; Luke 2:40, 52; Heb. 2:17; 4:15). Our </a:t>
            </a:r>
            <a:r>
              <a:rPr lang="en-US" sz="2300" dirty="0" err="1"/>
              <a:t>Saviour</a:t>
            </a:r>
            <a:r>
              <a:rPr lang="en-US" sz="2300" dirty="0"/>
              <a:t> “assumed the liabilities of human nature, to be proved and tried” (EGW ST Aug. 2, 1905; cf. DA 49, 117, 131). “Like every child of Adam He accepted the results of the working of the great law of heredity” (DA 49). “He could have sinned; … but not for one moment was there in Him an evil propensity” (EGW letter 8, 1895, see p. 1128). He took “the nature but not the sinfulness of man” (EGW ST May 29, 1901). “He vanquished Satan in the same nature over which in Eden Satan obtained the victory” (EGW YI April 25, 1901). “Jesus revealed no qualities, and exercised no powers, that men may not have through faith in Him. His perfect humanity is that which all His followers may possess” (DA 664; cf. 24). “In His human nature He maintained the purity of His divine character” (ML 323). “No trace of sin marred the image of God within Him” (DA 71; cf. 123). See EGW Supplementary Material on Matt. 4:1–11; Luke 2:40, 52; Col. 2:9, 10; Heb. 2:14–18; 4:15.</a:t>
            </a:r>
          </a:p>
        </p:txBody>
      </p:sp>
    </p:spTree>
    <p:extLst>
      <p:ext uri="{BB962C8B-B14F-4D97-AF65-F5344CB8AC3E}">
        <p14:creationId xmlns:p14="http://schemas.microsoft.com/office/powerpoint/2010/main" val="3798459"/>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9C96A92-F9B7-2C39-485F-D45AD3569429}"/>
              </a:ext>
            </a:extLst>
          </p:cNvPr>
          <p:cNvSpPr txBox="1"/>
          <p:nvPr/>
        </p:nvSpPr>
        <p:spPr>
          <a:xfrm>
            <a:off x="950615" y="271604"/>
            <a:ext cx="10112721" cy="6124754"/>
          </a:xfrm>
          <a:prstGeom prst="rect">
            <a:avLst/>
          </a:prstGeom>
          <a:noFill/>
        </p:spPr>
        <p:txBody>
          <a:bodyPr wrap="square">
            <a:spAutoFit/>
          </a:bodyPr>
          <a:lstStyle/>
          <a:p>
            <a:r>
              <a:rPr lang="en-US" sz="2800" dirty="0"/>
              <a:t>7. The Vicarious Death of Christ. The sacrifice of Christ provided full and complete atonement for the sins of the world </a:t>
            </a:r>
            <a:r>
              <a:rPr lang="en-US" sz="2400" dirty="0"/>
              <a:t>(see Isa. 53:4–6; John 3:14–17; 1 Cor. 15:3; Heb. 9:14; 1 Peter 3:18; 4:1; 1 John 2:2; see on Isa. 53:4; Matt. 16:13). “He was condemned for our sins, in which He had no share, that we might be justified by His righteousness, in which we had no share. He suffered the death which was ours, that we might receive the life which was His” (DA 25). “In the Garden of Gethsemane, Christ suffered in man’s stead, and the human nature of the Son of God staggered under the terrible horror of the guilt of sin” (EGW MS 35, 1895). “Human nature would then and there have died under the horror of the sense of sin, had not an angel from heaven strengthened Him to bear the agony” (EGW MS 35, 1895). “Christ’s sacrifice in behalf of man was full and complete. The condition of the atonement had been fulfilled. The work for which He had come to this world had been accomplished” (AA 29; cf. 5T 575). See EGW Supplementary Material on Matt. 26:36–46; 27:50; Col. 2:9; 1 Tim. 2:5.</a:t>
            </a:r>
            <a:endParaRPr lang="en-US" sz="2300" dirty="0"/>
          </a:p>
        </p:txBody>
      </p:sp>
    </p:spTree>
    <p:extLst>
      <p:ext uri="{BB962C8B-B14F-4D97-AF65-F5344CB8AC3E}">
        <p14:creationId xmlns:p14="http://schemas.microsoft.com/office/powerpoint/2010/main" val="450042606"/>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9C96A92-F9B7-2C39-485F-D45AD3569429}"/>
              </a:ext>
            </a:extLst>
          </p:cNvPr>
          <p:cNvSpPr txBox="1"/>
          <p:nvPr/>
        </p:nvSpPr>
        <p:spPr>
          <a:xfrm>
            <a:off x="950616" y="271604"/>
            <a:ext cx="6862526" cy="6555641"/>
          </a:xfrm>
          <a:prstGeom prst="rect">
            <a:avLst/>
          </a:prstGeom>
          <a:noFill/>
        </p:spPr>
        <p:txBody>
          <a:bodyPr wrap="square">
            <a:spAutoFit/>
          </a:bodyPr>
          <a:lstStyle/>
          <a:p>
            <a:r>
              <a:rPr lang="en-US" sz="2800" dirty="0"/>
              <a:t>8. The Resurrection of Christ. In His divinity Christ had power not only to lay down His life but to take it up again, when summoned forth from the grave by His Father (see John 10:18; Acts 13:32, 33; Rom. 1:3, 4; 1 Cor. 15:3–22; Heb. 13:20; 1 Peter 1:3; see Additional Note on Matt. 28). “When the voice of the mighty angel was heard at Christ’s tomb, saying, Thy Father calls Thee, the </a:t>
            </a:r>
            <a:r>
              <a:rPr lang="en-US" sz="2800" dirty="0" err="1"/>
              <a:t>Saviour</a:t>
            </a:r>
            <a:r>
              <a:rPr lang="en-US" sz="2800" dirty="0"/>
              <a:t> came forth from the grave by the life that was in Himself. … In His divinity, Christ possessed the power to break the bonds of death” (DA 785; cf. 780). See EGW Supplementary Material on Mark 16:6.</a:t>
            </a:r>
            <a:endParaRPr lang="en-US" sz="2300" dirty="0"/>
          </a:p>
        </p:txBody>
      </p:sp>
      <p:pic>
        <p:nvPicPr>
          <p:cNvPr id="53250" name="Picture 2" descr="Argument for the Resurrection of Christ ...">
            <a:extLst>
              <a:ext uri="{FF2B5EF4-FFF2-40B4-BE49-F238E27FC236}">
                <a16:creationId xmlns:a16="http://schemas.microsoft.com/office/drawing/2014/main" id="{6F55C67A-6418-8C75-8856-B1F0FD2664F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4027" r="21269"/>
          <a:stretch/>
        </p:blipFill>
        <p:spPr bwMode="auto">
          <a:xfrm>
            <a:off x="8148120" y="959375"/>
            <a:ext cx="2833734" cy="51800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6785857"/>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9C96A92-F9B7-2C39-485F-D45AD3569429}"/>
              </a:ext>
            </a:extLst>
          </p:cNvPr>
          <p:cNvSpPr txBox="1"/>
          <p:nvPr/>
        </p:nvSpPr>
        <p:spPr>
          <a:xfrm>
            <a:off x="950615" y="271604"/>
            <a:ext cx="10112721" cy="5262979"/>
          </a:xfrm>
          <a:prstGeom prst="rect">
            <a:avLst/>
          </a:prstGeom>
          <a:noFill/>
        </p:spPr>
        <p:txBody>
          <a:bodyPr wrap="square">
            <a:spAutoFit/>
          </a:bodyPr>
          <a:lstStyle/>
          <a:p>
            <a:r>
              <a:rPr lang="en-US" sz="2800" dirty="0"/>
              <a:t>9. The Ascension of Christ. Our </a:t>
            </a:r>
            <a:r>
              <a:rPr lang="en-US" sz="2800" dirty="0" err="1"/>
              <a:t>Saviour</a:t>
            </a:r>
            <a:r>
              <a:rPr lang="en-US" sz="2800" dirty="0"/>
              <a:t> ascended to heaven in His glorified body, there to minister on our behalf (see Mark 16:19; Luke 24:39; John 14:1–3; 16:28; 20:17; Acts 1:9–11; Rom. 8:34; 1 Tim. 3:16; Heb. 7:25; 8:1, 2; 9:24; 1 John 2:1, 2; see on Acts 1:9–11). “God gave His only-begotten Son to become one of the human family, forever to retain His human nature. … God has adopted human nature in the person of His Son, and has carried the same into the highest heaven” (DA 25). “All need to become more intelligent in regard to the work of the atonement, which is going on in the sanctuary above” (5T 575). See EGW Supplementary Material on Acts 1:9–11; Heb. 2:14–18.</a:t>
            </a:r>
            <a:endParaRPr lang="en-US" sz="2300" dirty="0"/>
          </a:p>
        </p:txBody>
      </p:sp>
      <p:pic>
        <p:nvPicPr>
          <p:cNvPr id="54276" name="Picture 4" descr="Jesus Christ After He Was Resurrected ...">
            <a:extLst>
              <a:ext uri="{FF2B5EF4-FFF2-40B4-BE49-F238E27FC236}">
                <a16:creationId xmlns:a16="http://schemas.microsoft.com/office/drawing/2014/main" id="{27AE8758-74E9-722F-1EEA-65B87DC2C90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53920"/>
          <a:stretch/>
        </p:blipFill>
        <p:spPr bwMode="auto">
          <a:xfrm>
            <a:off x="3866726" y="5139543"/>
            <a:ext cx="5485504" cy="14468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43166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2F5E-1E01-FE15-51F8-E2542240D56F}"/>
              </a:ext>
            </a:extLst>
          </p:cNvPr>
          <p:cNvSpPr>
            <a:spLocks noGrp="1"/>
          </p:cNvSpPr>
          <p:nvPr>
            <p:ph type="title"/>
          </p:nvPr>
        </p:nvSpPr>
        <p:spPr>
          <a:xfrm>
            <a:off x="2609873" y="805818"/>
            <a:ext cx="7950984" cy="777886"/>
          </a:xfrm>
        </p:spPr>
        <p:txBody>
          <a:bodyPr>
            <a:normAutofit/>
          </a:bodyPr>
          <a:lstStyle/>
          <a:p>
            <a:pPr algn="l"/>
            <a:r>
              <a:rPr lang="en-US" sz="4000" dirty="0"/>
              <a:t>…was the WORD,</a:t>
            </a:r>
          </a:p>
        </p:txBody>
      </p:sp>
      <p:sp>
        <p:nvSpPr>
          <p:cNvPr id="4" name="Content Placeholder 3">
            <a:extLst>
              <a:ext uri="{FF2B5EF4-FFF2-40B4-BE49-F238E27FC236}">
                <a16:creationId xmlns:a16="http://schemas.microsoft.com/office/drawing/2014/main" id="{56D1F9D1-0374-6DF0-11ED-680DFF5D45B2}"/>
              </a:ext>
            </a:extLst>
          </p:cNvPr>
          <p:cNvSpPr>
            <a:spLocks noGrp="1"/>
          </p:cNvSpPr>
          <p:nvPr>
            <p:ph sz="half" idx="2"/>
          </p:nvPr>
        </p:nvSpPr>
        <p:spPr>
          <a:xfrm>
            <a:off x="6666636" y="1668544"/>
            <a:ext cx="4145908" cy="4381399"/>
          </a:xfrm>
        </p:spPr>
        <p:txBody>
          <a:bodyPr>
            <a:normAutofit/>
          </a:bodyPr>
          <a:lstStyle/>
          <a:p>
            <a:pPr marL="0" indent="0">
              <a:buNone/>
            </a:pPr>
            <a:r>
              <a:rPr lang="en-US" sz="3200" dirty="0"/>
              <a:t>In eternity past, there was no point before which it could be said that the Word was not.  The Son was “with the Father from all eternity” (AA 39). </a:t>
            </a:r>
          </a:p>
        </p:txBody>
      </p:sp>
      <p:pic>
        <p:nvPicPr>
          <p:cNvPr id="10244" name="Picture 4" descr="Job 40:2 - &quot;Shall he that contendeth with the Almighty instruct him? he that reproveth God, let him answer it.&quot;">
            <a:extLst>
              <a:ext uri="{FF2B5EF4-FFF2-40B4-BE49-F238E27FC236}">
                <a16:creationId xmlns:a16="http://schemas.microsoft.com/office/drawing/2014/main" id="{DCB2D81C-4DF0-92E3-5661-E60E6E1E5A6A}"/>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2609873" y="1812794"/>
            <a:ext cx="3892550" cy="3892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8046331"/>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9C96A92-F9B7-2C39-485F-D45AD3569429}"/>
              </a:ext>
            </a:extLst>
          </p:cNvPr>
          <p:cNvSpPr txBox="1"/>
          <p:nvPr/>
        </p:nvSpPr>
        <p:spPr>
          <a:xfrm>
            <a:off x="950616" y="151179"/>
            <a:ext cx="6832935" cy="6494085"/>
          </a:xfrm>
          <a:prstGeom prst="rect">
            <a:avLst/>
          </a:prstGeom>
          <a:noFill/>
        </p:spPr>
        <p:txBody>
          <a:bodyPr wrap="square">
            <a:spAutoFit/>
          </a:bodyPr>
          <a:lstStyle/>
          <a:p>
            <a:r>
              <a:rPr lang="en-US" sz="2800" dirty="0"/>
              <a:t>10. The Exaltation of Christ. Upon His return to heaven Christ resumed the position that He had with the Father prior to the incarnation </a:t>
            </a:r>
            <a:r>
              <a:rPr lang="en-US" sz="2400" dirty="0"/>
              <a:t>(see Matt. 28:18; John 12:23; 17:5; Eph. 1:19–22; Phil. 2:8, 9; Col. 1:18; 1 Tim. 2:5; Heb. 1:3; 2:9; 1 Peter 1:11; see on Phil. 2:9). “When Christ passed within the heavenly gates, He was enthroned amidst the adoration of angels. … Christ was indeed glorified, even with the glory which He had with the Father from all eternity. … He had, as priest and king, received all authority in heaven and on earth” (AA 38, 39; cf. 8T 268, 269). </a:t>
            </a:r>
            <a:r>
              <a:rPr lang="en-US" sz="2800" dirty="0"/>
              <a:t>These and many other great mysteries connected with the plan of salvation will be the study of the redeemed throughout eternity.</a:t>
            </a:r>
            <a:endParaRPr lang="en-US" sz="2300" dirty="0"/>
          </a:p>
        </p:txBody>
      </p:sp>
      <p:pic>
        <p:nvPicPr>
          <p:cNvPr id="55300" name="Picture 4" descr="St. Stephen Protomartyr Parish - WHAT ...">
            <a:extLst>
              <a:ext uri="{FF2B5EF4-FFF2-40B4-BE49-F238E27FC236}">
                <a16:creationId xmlns:a16="http://schemas.microsoft.com/office/drawing/2014/main" id="{2F5B8B33-4A29-F658-20D5-F92AF74BAD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83551" y="955862"/>
            <a:ext cx="3457833" cy="47794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14516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2F5E-1E01-FE15-51F8-E2542240D56F}"/>
              </a:ext>
            </a:extLst>
          </p:cNvPr>
          <p:cNvSpPr>
            <a:spLocks noGrp="1"/>
          </p:cNvSpPr>
          <p:nvPr>
            <p:ph type="title"/>
          </p:nvPr>
        </p:nvSpPr>
        <p:spPr>
          <a:xfrm>
            <a:off x="2609873" y="805818"/>
            <a:ext cx="7950984" cy="777886"/>
          </a:xfrm>
        </p:spPr>
        <p:txBody>
          <a:bodyPr>
            <a:normAutofit/>
          </a:bodyPr>
          <a:lstStyle/>
          <a:p>
            <a:pPr algn="l"/>
            <a:r>
              <a:rPr lang="en-US" sz="4000" dirty="0"/>
              <a:t>…was the WORD,</a:t>
            </a:r>
          </a:p>
        </p:txBody>
      </p:sp>
      <p:sp>
        <p:nvSpPr>
          <p:cNvPr id="4" name="Content Placeholder 3">
            <a:extLst>
              <a:ext uri="{FF2B5EF4-FFF2-40B4-BE49-F238E27FC236}">
                <a16:creationId xmlns:a16="http://schemas.microsoft.com/office/drawing/2014/main" id="{56D1F9D1-0374-6DF0-11ED-680DFF5D45B2}"/>
              </a:ext>
            </a:extLst>
          </p:cNvPr>
          <p:cNvSpPr>
            <a:spLocks noGrp="1"/>
          </p:cNvSpPr>
          <p:nvPr>
            <p:ph sz="half" idx="2"/>
          </p:nvPr>
        </p:nvSpPr>
        <p:spPr>
          <a:xfrm>
            <a:off x="6666636" y="1668544"/>
            <a:ext cx="4145908" cy="4381399"/>
          </a:xfrm>
        </p:spPr>
        <p:txBody>
          <a:bodyPr>
            <a:normAutofit/>
          </a:bodyPr>
          <a:lstStyle/>
          <a:p>
            <a:pPr marL="0" indent="0">
              <a:buNone/>
            </a:pPr>
            <a:r>
              <a:rPr lang="en-US" sz="3200" dirty="0"/>
              <a:t>The word </a:t>
            </a:r>
            <a:r>
              <a:rPr lang="en-US" sz="3200" b="0" i="0" strike="noStrike" dirty="0" err="1">
                <a:effectLst/>
                <a:latin typeface="Arial" panose="020B0604020202020204" pitchFamily="34" charset="0"/>
                <a:hlinkClick r:id="rId2" tooltip="ēn: I am, exist. The first person singular present indicative; a prolonged form of a primary and defective verb; I exist.">
                  <a:extLst>
                    <a:ext uri="{A12FA001-AC4F-418D-AE19-62706E023703}">
                      <ahyp:hlinkClr xmlns:ahyp="http://schemas.microsoft.com/office/drawing/2018/hyperlinkcolor" val="tx"/>
                    </a:ext>
                  </a:extLst>
                </a:hlinkClick>
              </a:rPr>
              <a:t>ēn</a:t>
            </a:r>
            <a:r>
              <a:rPr lang="en-US" sz="3200" dirty="0">
                <a:latin typeface="Arial" panose="020B0604020202020204" pitchFamily="34" charset="0"/>
              </a:rPr>
              <a:t> occurs three times in John 1:1, first of the eternity of the Word, then of His eternal fellowship with the Father, </a:t>
            </a:r>
            <a:endParaRPr lang="en-US" sz="3200" dirty="0"/>
          </a:p>
        </p:txBody>
      </p:sp>
      <p:pic>
        <p:nvPicPr>
          <p:cNvPr id="11266" name="Picture 2" descr="John 6:63">
            <a:extLst>
              <a:ext uri="{FF2B5EF4-FFF2-40B4-BE49-F238E27FC236}">
                <a16:creationId xmlns:a16="http://schemas.microsoft.com/office/drawing/2014/main" id="{978B78A5-F022-6218-7C17-85B8FDE960EB}"/>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2609873" y="1793941"/>
            <a:ext cx="3892550" cy="3892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65869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2F5E-1E01-FE15-51F8-E2542240D56F}"/>
              </a:ext>
            </a:extLst>
          </p:cNvPr>
          <p:cNvSpPr>
            <a:spLocks noGrp="1"/>
          </p:cNvSpPr>
          <p:nvPr>
            <p:ph type="title"/>
          </p:nvPr>
        </p:nvSpPr>
        <p:spPr>
          <a:xfrm>
            <a:off x="2609873" y="805818"/>
            <a:ext cx="7950984" cy="777886"/>
          </a:xfrm>
        </p:spPr>
        <p:txBody>
          <a:bodyPr>
            <a:normAutofit/>
          </a:bodyPr>
          <a:lstStyle/>
          <a:p>
            <a:pPr algn="l"/>
            <a:r>
              <a:rPr lang="en-US" sz="4000" dirty="0"/>
              <a:t>…was the WORD,</a:t>
            </a:r>
          </a:p>
        </p:txBody>
      </p:sp>
      <p:sp>
        <p:nvSpPr>
          <p:cNvPr id="4" name="Content Placeholder 3">
            <a:extLst>
              <a:ext uri="{FF2B5EF4-FFF2-40B4-BE49-F238E27FC236}">
                <a16:creationId xmlns:a16="http://schemas.microsoft.com/office/drawing/2014/main" id="{56D1F9D1-0374-6DF0-11ED-680DFF5D45B2}"/>
              </a:ext>
            </a:extLst>
          </p:cNvPr>
          <p:cNvSpPr>
            <a:spLocks noGrp="1"/>
          </p:cNvSpPr>
          <p:nvPr>
            <p:ph sz="half" idx="2"/>
          </p:nvPr>
        </p:nvSpPr>
        <p:spPr>
          <a:xfrm>
            <a:off x="6666636" y="1668544"/>
            <a:ext cx="4145908" cy="4381399"/>
          </a:xfrm>
        </p:spPr>
        <p:txBody>
          <a:bodyPr>
            <a:normAutofit lnSpcReduction="10000"/>
          </a:bodyPr>
          <a:lstStyle/>
          <a:p>
            <a:pPr marL="0" indent="0">
              <a:buNone/>
            </a:pPr>
            <a:r>
              <a:rPr lang="en-US" sz="3200" dirty="0">
                <a:latin typeface="Arial" panose="020B0604020202020204" pitchFamily="34" charset="0"/>
              </a:rPr>
              <a:t>and finally of His eternal equality of nature with the Father.  Verse 2 reaffirms the duration of this state of being throughout all eternity.  </a:t>
            </a:r>
            <a:endParaRPr lang="en-US" sz="3200" dirty="0"/>
          </a:p>
        </p:txBody>
      </p:sp>
      <p:pic>
        <p:nvPicPr>
          <p:cNvPr id="12290" name="Picture 2" descr="Genesis 1:1">
            <a:extLst>
              <a:ext uri="{FF2B5EF4-FFF2-40B4-BE49-F238E27FC236}">
                <a16:creationId xmlns:a16="http://schemas.microsoft.com/office/drawing/2014/main" id="{51D7F5FB-ADDD-62B6-0795-D55F74C25BA5}"/>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2609873" y="2029611"/>
            <a:ext cx="3892550" cy="3892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01942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2F5E-1E01-FE15-51F8-E2542240D56F}"/>
              </a:ext>
            </a:extLst>
          </p:cNvPr>
          <p:cNvSpPr>
            <a:spLocks noGrp="1"/>
          </p:cNvSpPr>
          <p:nvPr>
            <p:ph type="title"/>
          </p:nvPr>
        </p:nvSpPr>
        <p:spPr>
          <a:xfrm>
            <a:off x="2609873" y="805818"/>
            <a:ext cx="7950984" cy="777886"/>
          </a:xfrm>
        </p:spPr>
        <p:txBody>
          <a:bodyPr>
            <a:normAutofit/>
          </a:bodyPr>
          <a:lstStyle/>
          <a:p>
            <a:r>
              <a:rPr lang="en-US" sz="4000" dirty="0"/>
              <a:t>…was the </a:t>
            </a:r>
            <a:r>
              <a:rPr lang="en-US" sz="4800" b="1" dirty="0">
                <a:solidFill>
                  <a:srgbClr val="D9D899"/>
                </a:solidFill>
              </a:rPr>
              <a:t>WORD</a:t>
            </a:r>
            <a:r>
              <a:rPr lang="en-US" sz="4800" b="1" dirty="0"/>
              <a:t>,</a:t>
            </a:r>
            <a:endParaRPr lang="en-US" sz="4000" b="1" dirty="0"/>
          </a:p>
        </p:txBody>
      </p:sp>
      <p:sp>
        <p:nvSpPr>
          <p:cNvPr id="5" name="Content Placeholder 4">
            <a:extLst>
              <a:ext uri="{FF2B5EF4-FFF2-40B4-BE49-F238E27FC236}">
                <a16:creationId xmlns:a16="http://schemas.microsoft.com/office/drawing/2014/main" id="{18DD84FC-3500-52C4-67AB-6553D433A796}"/>
              </a:ext>
            </a:extLst>
          </p:cNvPr>
          <p:cNvSpPr>
            <a:spLocks noGrp="1"/>
          </p:cNvSpPr>
          <p:nvPr>
            <p:ph sz="half" idx="1"/>
          </p:nvPr>
        </p:nvSpPr>
        <p:spPr>
          <a:xfrm>
            <a:off x="2605374" y="1668544"/>
            <a:ext cx="3891960" cy="4381400"/>
          </a:xfrm>
        </p:spPr>
        <p:txBody>
          <a:bodyPr>
            <a:normAutofit fontScale="92500" lnSpcReduction="20000"/>
          </a:bodyPr>
          <a:lstStyle/>
          <a:p>
            <a:pPr marL="0" indent="0">
              <a:buNone/>
            </a:pPr>
            <a:r>
              <a:rPr lang="en-US" sz="3200" dirty="0"/>
              <a:t>“WORD” is a translation of the Greek </a:t>
            </a:r>
            <a:r>
              <a:rPr lang="en-US" sz="3200" i="1" dirty="0"/>
              <a:t>logos</a:t>
            </a:r>
            <a:r>
              <a:rPr lang="en-US" sz="3200" dirty="0"/>
              <a:t>, meaning (according to the SDA Commentary) “utterance,” “saying,” “speech,” “narrative,” “account,”</a:t>
            </a:r>
          </a:p>
        </p:txBody>
      </p:sp>
      <p:pic>
        <p:nvPicPr>
          <p:cNvPr id="14338" name="Picture 2" descr="Jeremiah 18:5 - &quot;Then the word of the LORD came to me, saying,&quot;">
            <a:extLst>
              <a:ext uri="{FF2B5EF4-FFF2-40B4-BE49-F238E27FC236}">
                <a16:creationId xmlns:a16="http://schemas.microsoft.com/office/drawing/2014/main" id="{77827D8A-A28A-61C8-2D31-AEF04CDDFBAF}"/>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665913" y="1785938"/>
            <a:ext cx="4146550" cy="4146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45458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2F5E-1E01-FE15-51F8-E2542240D56F}"/>
              </a:ext>
            </a:extLst>
          </p:cNvPr>
          <p:cNvSpPr>
            <a:spLocks noGrp="1"/>
          </p:cNvSpPr>
          <p:nvPr>
            <p:ph type="title"/>
          </p:nvPr>
        </p:nvSpPr>
        <p:spPr>
          <a:xfrm>
            <a:off x="2609873" y="805818"/>
            <a:ext cx="7950984" cy="777886"/>
          </a:xfrm>
        </p:spPr>
        <p:txBody>
          <a:bodyPr>
            <a:normAutofit/>
          </a:bodyPr>
          <a:lstStyle/>
          <a:p>
            <a:r>
              <a:rPr lang="en-US" sz="4000" dirty="0"/>
              <a:t>…was the </a:t>
            </a:r>
            <a:r>
              <a:rPr lang="en-US" sz="4800" b="1" dirty="0">
                <a:solidFill>
                  <a:srgbClr val="D9D899"/>
                </a:solidFill>
              </a:rPr>
              <a:t>WORD</a:t>
            </a:r>
            <a:r>
              <a:rPr lang="en-US" sz="4800" b="1" dirty="0"/>
              <a:t>,</a:t>
            </a:r>
            <a:endParaRPr lang="en-US" sz="4000" b="1" dirty="0"/>
          </a:p>
        </p:txBody>
      </p:sp>
      <p:sp>
        <p:nvSpPr>
          <p:cNvPr id="5" name="Content Placeholder 4">
            <a:extLst>
              <a:ext uri="{FF2B5EF4-FFF2-40B4-BE49-F238E27FC236}">
                <a16:creationId xmlns:a16="http://schemas.microsoft.com/office/drawing/2014/main" id="{18DD84FC-3500-52C4-67AB-6553D433A796}"/>
              </a:ext>
            </a:extLst>
          </p:cNvPr>
          <p:cNvSpPr>
            <a:spLocks noGrp="1"/>
          </p:cNvSpPr>
          <p:nvPr>
            <p:ph sz="half" idx="1"/>
          </p:nvPr>
        </p:nvSpPr>
        <p:spPr>
          <a:xfrm>
            <a:off x="2605374" y="1668544"/>
            <a:ext cx="3891960" cy="4381400"/>
          </a:xfrm>
        </p:spPr>
        <p:txBody>
          <a:bodyPr>
            <a:normAutofit/>
          </a:bodyPr>
          <a:lstStyle/>
          <a:p>
            <a:pPr marL="0" indent="0">
              <a:buNone/>
            </a:pPr>
            <a:r>
              <a:rPr lang="en-US" sz="3200" dirty="0"/>
              <a:t>“treatise,” with emphasis on the systematic, meaningful arrangements of the thoughts thus expressed.  </a:t>
            </a:r>
          </a:p>
        </p:txBody>
      </p:sp>
      <p:pic>
        <p:nvPicPr>
          <p:cNvPr id="15362" name="Picture 2" descr="Jeremiah 35:12 - &quot;¶ Then came the word of the LORD unto Jeremiah, saying,&quot;">
            <a:extLst>
              <a:ext uri="{FF2B5EF4-FFF2-40B4-BE49-F238E27FC236}">
                <a16:creationId xmlns:a16="http://schemas.microsoft.com/office/drawing/2014/main" id="{2D7AD398-96E2-1EAD-BE19-B037C9E84EC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665913" y="1785938"/>
            <a:ext cx="4146550" cy="4146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59285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2F5E-1E01-FE15-51F8-E2542240D56F}"/>
              </a:ext>
            </a:extLst>
          </p:cNvPr>
          <p:cNvSpPr>
            <a:spLocks noGrp="1"/>
          </p:cNvSpPr>
          <p:nvPr>
            <p:ph type="title"/>
          </p:nvPr>
        </p:nvSpPr>
        <p:spPr>
          <a:xfrm>
            <a:off x="2609873" y="805818"/>
            <a:ext cx="7950984" cy="777886"/>
          </a:xfrm>
        </p:spPr>
        <p:txBody>
          <a:bodyPr>
            <a:normAutofit/>
          </a:bodyPr>
          <a:lstStyle/>
          <a:p>
            <a:r>
              <a:rPr lang="en-US" sz="4000" dirty="0"/>
              <a:t>…was the </a:t>
            </a:r>
            <a:r>
              <a:rPr lang="en-US" sz="4800" b="1" dirty="0">
                <a:solidFill>
                  <a:srgbClr val="D9D899"/>
                </a:solidFill>
              </a:rPr>
              <a:t>WORD</a:t>
            </a:r>
            <a:r>
              <a:rPr lang="en-US" sz="4800" b="1" dirty="0"/>
              <a:t>,</a:t>
            </a:r>
            <a:endParaRPr lang="en-US" sz="4000" b="1" dirty="0"/>
          </a:p>
        </p:txBody>
      </p:sp>
      <p:sp>
        <p:nvSpPr>
          <p:cNvPr id="5" name="Content Placeholder 4">
            <a:extLst>
              <a:ext uri="{FF2B5EF4-FFF2-40B4-BE49-F238E27FC236}">
                <a16:creationId xmlns:a16="http://schemas.microsoft.com/office/drawing/2014/main" id="{18DD84FC-3500-52C4-67AB-6553D433A796}"/>
              </a:ext>
            </a:extLst>
          </p:cNvPr>
          <p:cNvSpPr>
            <a:spLocks noGrp="1"/>
          </p:cNvSpPr>
          <p:nvPr>
            <p:ph sz="half" idx="1"/>
          </p:nvPr>
        </p:nvSpPr>
        <p:spPr>
          <a:xfrm>
            <a:off x="2605374" y="1668544"/>
            <a:ext cx="3891960" cy="4381400"/>
          </a:xfrm>
        </p:spPr>
        <p:txBody>
          <a:bodyPr>
            <a:normAutofit/>
          </a:bodyPr>
          <a:lstStyle/>
          <a:p>
            <a:pPr marL="0" indent="0">
              <a:buNone/>
            </a:pPr>
            <a:r>
              <a:rPr lang="en-US" sz="3200" dirty="0"/>
              <a:t>In the everyday language of the first century AD, </a:t>
            </a:r>
            <a:r>
              <a:rPr lang="en-US" sz="3200" i="1" dirty="0"/>
              <a:t>logos</a:t>
            </a:r>
            <a:r>
              <a:rPr lang="en-US" sz="3200" dirty="0"/>
              <a:t> commonly meant "word," "speech," "reason," or "discourse."</a:t>
            </a:r>
          </a:p>
        </p:txBody>
      </p:sp>
      <p:pic>
        <p:nvPicPr>
          <p:cNvPr id="16386" name="Picture 2" descr="Revelation 1:2 - &quot;Who bare record of the word of God, and of the testimony of Jesus Christ, and of all things that he saw.&quot;">
            <a:extLst>
              <a:ext uri="{FF2B5EF4-FFF2-40B4-BE49-F238E27FC236}">
                <a16:creationId xmlns:a16="http://schemas.microsoft.com/office/drawing/2014/main" id="{7B81CA00-1E5F-EC24-CE92-9A217D104D0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665913" y="2103438"/>
            <a:ext cx="3895725" cy="3895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24345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03455-CE26-7710-8149-95AE3605E797}"/>
              </a:ext>
            </a:extLst>
          </p:cNvPr>
          <p:cNvSpPr>
            <a:spLocks noGrp="1"/>
          </p:cNvSpPr>
          <p:nvPr>
            <p:ph type="title"/>
          </p:nvPr>
        </p:nvSpPr>
        <p:spPr>
          <a:xfrm>
            <a:off x="2609873" y="3147254"/>
            <a:ext cx="7956560" cy="2923608"/>
          </a:xfrm>
        </p:spPr>
        <p:txBody>
          <a:bodyPr>
            <a:normAutofit/>
          </a:bodyPr>
          <a:lstStyle/>
          <a:p>
            <a:r>
              <a:rPr lang="en-US" sz="8000" dirty="0"/>
              <a:t>In the </a:t>
            </a:r>
            <a:r>
              <a:rPr lang="en-US" sz="8000" b="1" dirty="0"/>
              <a:t>beginning</a:t>
            </a:r>
            <a:br>
              <a:rPr lang="en-US" sz="8000" b="1" dirty="0"/>
            </a:br>
            <a:r>
              <a:rPr lang="en-US" sz="8000" dirty="0"/>
              <a:t> was the </a:t>
            </a:r>
            <a:r>
              <a:rPr lang="en-US" sz="8000" b="1" dirty="0"/>
              <a:t>Word</a:t>
            </a:r>
            <a:r>
              <a:rPr lang="en-US" sz="8000" dirty="0"/>
              <a:t>, </a:t>
            </a:r>
          </a:p>
        </p:txBody>
      </p:sp>
      <p:sp>
        <p:nvSpPr>
          <p:cNvPr id="3" name="Text Placeholder 2">
            <a:extLst>
              <a:ext uri="{FF2B5EF4-FFF2-40B4-BE49-F238E27FC236}">
                <a16:creationId xmlns:a16="http://schemas.microsoft.com/office/drawing/2014/main" id="{40E03029-6739-7E33-5EE6-D94F11E44AC6}"/>
              </a:ext>
            </a:extLst>
          </p:cNvPr>
          <p:cNvSpPr>
            <a:spLocks noGrp="1"/>
          </p:cNvSpPr>
          <p:nvPr>
            <p:ph type="body" idx="1"/>
          </p:nvPr>
        </p:nvSpPr>
        <p:spPr/>
        <p:txBody>
          <a:bodyPr>
            <a:normAutofit/>
          </a:bodyPr>
          <a:lstStyle/>
          <a:p>
            <a:r>
              <a:rPr lang="en-US" sz="4800" dirty="0"/>
              <a:t>John 1:1</a:t>
            </a:r>
          </a:p>
        </p:txBody>
      </p:sp>
    </p:spTree>
    <p:extLst>
      <p:ext uri="{BB962C8B-B14F-4D97-AF65-F5344CB8AC3E}">
        <p14:creationId xmlns:p14="http://schemas.microsoft.com/office/powerpoint/2010/main" val="19442756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2F5E-1E01-FE15-51F8-E2542240D56F}"/>
              </a:ext>
            </a:extLst>
          </p:cNvPr>
          <p:cNvSpPr>
            <a:spLocks noGrp="1"/>
          </p:cNvSpPr>
          <p:nvPr>
            <p:ph type="title"/>
          </p:nvPr>
        </p:nvSpPr>
        <p:spPr>
          <a:xfrm>
            <a:off x="2609873" y="805818"/>
            <a:ext cx="7950984" cy="777886"/>
          </a:xfrm>
        </p:spPr>
        <p:txBody>
          <a:bodyPr>
            <a:normAutofit/>
          </a:bodyPr>
          <a:lstStyle/>
          <a:p>
            <a:r>
              <a:rPr lang="en-US" sz="4000" dirty="0"/>
              <a:t>…was the </a:t>
            </a:r>
            <a:r>
              <a:rPr lang="en-US" sz="4800" b="1" dirty="0">
                <a:solidFill>
                  <a:srgbClr val="D9D899"/>
                </a:solidFill>
              </a:rPr>
              <a:t>WORD</a:t>
            </a:r>
            <a:r>
              <a:rPr lang="en-US" sz="4800" b="1" dirty="0"/>
              <a:t>,</a:t>
            </a:r>
            <a:endParaRPr lang="en-US" sz="4000" b="1" dirty="0"/>
          </a:p>
        </p:txBody>
      </p:sp>
      <p:sp>
        <p:nvSpPr>
          <p:cNvPr id="5" name="Content Placeholder 4">
            <a:extLst>
              <a:ext uri="{FF2B5EF4-FFF2-40B4-BE49-F238E27FC236}">
                <a16:creationId xmlns:a16="http://schemas.microsoft.com/office/drawing/2014/main" id="{18DD84FC-3500-52C4-67AB-6553D433A796}"/>
              </a:ext>
            </a:extLst>
          </p:cNvPr>
          <p:cNvSpPr>
            <a:spLocks noGrp="1"/>
          </p:cNvSpPr>
          <p:nvPr>
            <p:ph sz="half" idx="1"/>
          </p:nvPr>
        </p:nvSpPr>
        <p:spPr>
          <a:xfrm>
            <a:off x="2605374" y="2103438"/>
            <a:ext cx="3891960" cy="3946506"/>
          </a:xfrm>
        </p:spPr>
        <p:txBody>
          <a:bodyPr>
            <a:normAutofit/>
          </a:bodyPr>
          <a:lstStyle/>
          <a:p>
            <a:pPr marL="0" indent="0">
              <a:buNone/>
            </a:pPr>
            <a:r>
              <a:rPr lang="en-US" sz="3200" dirty="0"/>
              <a:t>It referred to verbal expression or communication, as well as the rational thought behind it. </a:t>
            </a:r>
          </a:p>
        </p:txBody>
      </p:sp>
      <p:pic>
        <p:nvPicPr>
          <p:cNvPr id="17410" name="Picture 2" descr=" ‭‭John‬ ‭17‬:‭17‬ “Sanctify them by the truth; your word is truth.”">
            <a:extLst>
              <a:ext uri="{FF2B5EF4-FFF2-40B4-BE49-F238E27FC236}">
                <a16:creationId xmlns:a16="http://schemas.microsoft.com/office/drawing/2014/main" id="{4E891046-C9B8-2562-67C4-39E4E7581A6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665913" y="2103438"/>
            <a:ext cx="3895725" cy="3895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24235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2F5E-1E01-FE15-51F8-E2542240D56F}"/>
              </a:ext>
            </a:extLst>
          </p:cNvPr>
          <p:cNvSpPr>
            <a:spLocks noGrp="1"/>
          </p:cNvSpPr>
          <p:nvPr>
            <p:ph type="title"/>
          </p:nvPr>
        </p:nvSpPr>
        <p:spPr>
          <a:xfrm>
            <a:off x="2609873" y="805818"/>
            <a:ext cx="7950984" cy="777886"/>
          </a:xfrm>
        </p:spPr>
        <p:txBody>
          <a:bodyPr>
            <a:normAutofit/>
          </a:bodyPr>
          <a:lstStyle/>
          <a:p>
            <a:r>
              <a:rPr lang="en-US" sz="4000" dirty="0"/>
              <a:t>…was the </a:t>
            </a:r>
            <a:r>
              <a:rPr lang="en-US" sz="4800" b="1" dirty="0">
                <a:solidFill>
                  <a:srgbClr val="D9D899"/>
                </a:solidFill>
              </a:rPr>
              <a:t>WORD</a:t>
            </a:r>
            <a:r>
              <a:rPr lang="en-US" sz="4800" b="1" dirty="0"/>
              <a:t>,</a:t>
            </a:r>
            <a:endParaRPr lang="en-US" sz="4000" b="1" dirty="0"/>
          </a:p>
        </p:txBody>
      </p:sp>
      <p:sp>
        <p:nvSpPr>
          <p:cNvPr id="5" name="Content Placeholder 4">
            <a:extLst>
              <a:ext uri="{FF2B5EF4-FFF2-40B4-BE49-F238E27FC236}">
                <a16:creationId xmlns:a16="http://schemas.microsoft.com/office/drawing/2014/main" id="{18DD84FC-3500-52C4-67AB-6553D433A796}"/>
              </a:ext>
            </a:extLst>
          </p:cNvPr>
          <p:cNvSpPr>
            <a:spLocks noGrp="1"/>
          </p:cNvSpPr>
          <p:nvPr>
            <p:ph sz="half" idx="1"/>
          </p:nvPr>
        </p:nvSpPr>
        <p:spPr>
          <a:xfrm>
            <a:off x="2605374" y="2103438"/>
            <a:ext cx="3891960" cy="3946506"/>
          </a:xfrm>
        </p:spPr>
        <p:txBody>
          <a:bodyPr>
            <a:normAutofit/>
          </a:bodyPr>
          <a:lstStyle/>
          <a:p>
            <a:pPr marL="0" indent="0">
              <a:buNone/>
            </a:pPr>
            <a:r>
              <a:rPr lang="en-US" sz="3200" dirty="0"/>
              <a:t>For example, people might use </a:t>
            </a:r>
            <a:r>
              <a:rPr lang="en-US" sz="3200" i="1" dirty="0"/>
              <a:t>logos</a:t>
            </a:r>
            <a:r>
              <a:rPr lang="en-US" sz="3200" dirty="0"/>
              <a:t> to refer to a spoken argument or conversation.</a:t>
            </a:r>
          </a:p>
        </p:txBody>
      </p:sp>
      <p:pic>
        <p:nvPicPr>
          <p:cNvPr id="18434" name="Picture 2" descr=" ‭‭John‬ ‭17‬:‭17‬ “Sanctify them by the truth; your word is truth.”">
            <a:extLst>
              <a:ext uri="{FF2B5EF4-FFF2-40B4-BE49-F238E27FC236}">
                <a16:creationId xmlns:a16="http://schemas.microsoft.com/office/drawing/2014/main" id="{3F5FF03F-DF2F-8CA5-D516-51264D11E00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665913" y="2103438"/>
            <a:ext cx="3895725" cy="3895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93165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2F5E-1E01-FE15-51F8-E2542240D56F}"/>
              </a:ext>
            </a:extLst>
          </p:cNvPr>
          <p:cNvSpPr>
            <a:spLocks noGrp="1"/>
          </p:cNvSpPr>
          <p:nvPr>
            <p:ph type="title"/>
          </p:nvPr>
        </p:nvSpPr>
        <p:spPr>
          <a:xfrm>
            <a:off x="2609873" y="805818"/>
            <a:ext cx="7950984" cy="777886"/>
          </a:xfrm>
        </p:spPr>
        <p:txBody>
          <a:bodyPr>
            <a:normAutofit/>
          </a:bodyPr>
          <a:lstStyle/>
          <a:p>
            <a:r>
              <a:rPr lang="en-US" sz="4000" dirty="0"/>
              <a:t>…was the </a:t>
            </a:r>
            <a:r>
              <a:rPr lang="en-US" sz="4800" b="1" dirty="0">
                <a:solidFill>
                  <a:srgbClr val="D9D899"/>
                </a:solidFill>
              </a:rPr>
              <a:t>WORD</a:t>
            </a:r>
            <a:r>
              <a:rPr lang="en-US" sz="4800" b="1" dirty="0"/>
              <a:t>,</a:t>
            </a:r>
            <a:endParaRPr lang="en-US" sz="4000" b="1" dirty="0"/>
          </a:p>
        </p:txBody>
      </p:sp>
      <p:sp>
        <p:nvSpPr>
          <p:cNvPr id="5" name="Content Placeholder 4">
            <a:extLst>
              <a:ext uri="{FF2B5EF4-FFF2-40B4-BE49-F238E27FC236}">
                <a16:creationId xmlns:a16="http://schemas.microsoft.com/office/drawing/2014/main" id="{18DD84FC-3500-52C4-67AB-6553D433A796}"/>
              </a:ext>
            </a:extLst>
          </p:cNvPr>
          <p:cNvSpPr>
            <a:spLocks noGrp="1"/>
          </p:cNvSpPr>
          <p:nvPr>
            <p:ph sz="half" idx="1"/>
          </p:nvPr>
        </p:nvSpPr>
        <p:spPr>
          <a:xfrm>
            <a:off x="2605373" y="2103438"/>
            <a:ext cx="4247913" cy="3946506"/>
          </a:xfrm>
        </p:spPr>
        <p:txBody>
          <a:bodyPr>
            <a:normAutofit/>
          </a:bodyPr>
          <a:lstStyle/>
          <a:p>
            <a:pPr marL="0" indent="0">
              <a:buNone/>
            </a:pPr>
            <a:r>
              <a:rPr lang="en-US" sz="3200" dirty="0"/>
              <a:t>In Greek philosophy, especially from thinkers like Heraclitus (c. 500 BC), </a:t>
            </a:r>
            <a:r>
              <a:rPr lang="en-US" sz="3200" i="1" dirty="0"/>
              <a:t>logos</a:t>
            </a:r>
            <a:r>
              <a:rPr lang="en-US" sz="3200" dirty="0"/>
              <a:t> had a more abstract and profound significance. </a:t>
            </a:r>
            <a:endParaRPr lang="en-US" sz="3600" dirty="0"/>
          </a:p>
        </p:txBody>
      </p:sp>
      <p:pic>
        <p:nvPicPr>
          <p:cNvPr id="19458" name="Picture 2" descr="Heraclitus of Ephesus - World History ...">
            <a:extLst>
              <a:ext uri="{FF2B5EF4-FFF2-40B4-BE49-F238E27FC236}">
                <a16:creationId xmlns:a16="http://schemas.microsoft.com/office/drawing/2014/main" id="{E824CC9A-2881-5723-B414-EA5F37250B6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218313" y="2215668"/>
            <a:ext cx="2890058" cy="37220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67851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2F5E-1E01-FE15-51F8-E2542240D56F}"/>
              </a:ext>
            </a:extLst>
          </p:cNvPr>
          <p:cNvSpPr>
            <a:spLocks noGrp="1"/>
          </p:cNvSpPr>
          <p:nvPr>
            <p:ph type="title"/>
          </p:nvPr>
        </p:nvSpPr>
        <p:spPr>
          <a:xfrm>
            <a:off x="2609873" y="805818"/>
            <a:ext cx="7950984" cy="777886"/>
          </a:xfrm>
        </p:spPr>
        <p:txBody>
          <a:bodyPr>
            <a:normAutofit/>
          </a:bodyPr>
          <a:lstStyle/>
          <a:p>
            <a:r>
              <a:rPr lang="en-US" sz="4000" dirty="0"/>
              <a:t>…was the </a:t>
            </a:r>
            <a:r>
              <a:rPr lang="en-US" sz="4800" b="1" dirty="0">
                <a:solidFill>
                  <a:srgbClr val="D9D899"/>
                </a:solidFill>
              </a:rPr>
              <a:t>WORD</a:t>
            </a:r>
            <a:r>
              <a:rPr lang="en-US" sz="4800" b="1" dirty="0"/>
              <a:t>,</a:t>
            </a:r>
            <a:endParaRPr lang="en-US" sz="4000" b="1" dirty="0"/>
          </a:p>
        </p:txBody>
      </p:sp>
      <p:sp>
        <p:nvSpPr>
          <p:cNvPr id="5" name="Content Placeholder 4">
            <a:extLst>
              <a:ext uri="{FF2B5EF4-FFF2-40B4-BE49-F238E27FC236}">
                <a16:creationId xmlns:a16="http://schemas.microsoft.com/office/drawing/2014/main" id="{18DD84FC-3500-52C4-67AB-6553D433A796}"/>
              </a:ext>
            </a:extLst>
          </p:cNvPr>
          <p:cNvSpPr>
            <a:spLocks noGrp="1"/>
          </p:cNvSpPr>
          <p:nvPr>
            <p:ph sz="half" idx="1"/>
          </p:nvPr>
        </p:nvSpPr>
        <p:spPr>
          <a:xfrm>
            <a:off x="2605373" y="2103438"/>
            <a:ext cx="4247913" cy="3946506"/>
          </a:xfrm>
        </p:spPr>
        <p:txBody>
          <a:bodyPr>
            <a:normAutofit/>
          </a:bodyPr>
          <a:lstStyle/>
          <a:p>
            <a:pPr marL="0" indent="0">
              <a:buNone/>
            </a:pPr>
            <a:r>
              <a:rPr lang="en-US" sz="3600" dirty="0"/>
              <a:t>Heraclitus used </a:t>
            </a:r>
            <a:r>
              <a:rPr lang="en-US" sz="3600" i="1" dirty="0"/>
              <a:t>logos</a:t>
            </a:r>
            <a:r>
              <a:rPr lang="en-US" sz="3600" dirty="0"/>
              <a:t> to describe the rational principle that orders the universe. </a:t>
            </a:r>
            <a:endParaRPr lang="en-US" sz="4400" dirty="0"/>
          </a:p>
        </p:txBody>
      </p:sp>
      <p:pic>
        <p:nvPicPr>
          <p:cNvPr id="20482" name="Picture 2" descr="Heraclitus, The Weeping Philosopher Painting by Mountain Dreams - Pixels">
            <a:extLst>
              <a:ext uri="{FF2B5EF4-FFF2-40B4-BE49-F238E27FC236}">
                <a16:creationId xmlns:a16="http://schemas.microsoft.com/office/drawing/2014/main" id="{77F1CAA7-B4DB-63C7-36B3-1A3F4E7048D8}"/>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15900"/>
          <a:stretch/>
        </p:blipFill>
        <p:spPr bwMode="auto">
          <a:xfrm>
            <a:off x="6906092" y="2035353"/>
            <a:ext cx="3654765" cy="36697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60714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2F5E-1E01-FE15-51F8-E2542240D56F}"/>
              </a:ext>
            </a:extLst>
          </p:cNvPr>
          <p:cNvSpPr>
            <a:spLocks noGrp="1"/>
          </p:cNvSpPr>
          <p:nvPr>
            <p:ph type="title"/>
          </p:nvPr>
        </p:nvSpPr>
        <p:spPr>
          <a:xfrm>
            <a:off x="2609873" y="805818"/>
            <a:ext cx="7950984" cy="777886"/>
          </a:xfrm>
        </p:spPr>
        <p:txBody>
          <a:bodyPr>
            <a:normAutofit/>
          </a:bodyPr>
          <a:lstStyle/>
          <a:p>
            <a:r>
              <a:rPr lang="en-US" sz="4000" dirty="0"/>
              <a:t>…was the </a:t>
            </a:r>
            <a:r>
              <a:rPr lang="en-US" sz="4800" b="1" dirty="0">
                <a:solidFill>
                  <a:srgbClr val="D9D899"/>
                </a:solidFill>
              </a:rPr>
              <a:t>WORD</a:t>
            </a:r>
            <a:r>
              <a:rPr lang="en-US" sz="4800" b="1" dirty="0"/>
              <a:t>,</a:t>
            </a:r>
            <a:endParaRPr lang="en-US" sz="4000" b="1" dirty="0"/>
          </a:p>
        </p:txBody>
      </p:sp>
      <p:sp>
        <p:nvSpPr>
          <p:cNvPr id="5" name="Content Placeholder 4">
            <a:extLst>
              <a:ext uri="{FF2B5EF4-FFF2-40B4-BE49-F238E27FC236}">
                <a16:creationId xmlns:a16="http://schemas.microsoft.com/office/drawing/2014/main" id="{18DD84FC-3500-52C4-67AB-6553D433A796}"/>
              </a:ext>
            </a:extLst>
          </p:cNvPr>
          <p:cNvSpPr>
            <a:spLocks noGrp="1"/>
          </p:cNvSpPr>
          <p:nvPr>
            <p:ph sz="half" idx="1"/>
          </p:nvPr>
        </p:nvSpPr>
        <p:spPr>
          <a:xfrm>
            <a:off x="2605373" y="2103438"/>
            <a:ext cx="4247913" cy="3946506"/>
          </a:xfrm>
        </p:spPr>
        <p:txBody>
          <a:bodyPr>
            <a:normAutofit/>
          </a:bodyPr>
          <a:lstStyle/>
          <a:p>
            <a:pPr marL="0" indent="0">
              <a:buNone/>
            </a:pPr>
            <a:r>
              <a:rPr lang="en-US" sz="3600" dirty="0"/>
              <a:t>In this context, it referred to the underlying reason or logic governing all things. </a:t>
            </a:r>
            <a:endParaRPr lang="en-US" sz="4400" dirty="0"/>
          </a:p>
        </p:txBody>
      </p:sp>
      <p:pic>
        <p:nvPicPr>
          <p:cNvPr id="21506" name="Picture 2" descr=" ‭‭John‬ ‭17‬:‭17‬ “Sanctify them by the truth; your word is truth.”">
            <a:extLst>
              <a:ext uri="{FF2B5EF4-FFF2-40B4-BE49-F238E27FC236}">
                <a16:creationId xmlns:a16="http://schemas.microsoft.com/office/drawing/2014/main" id="{516A0090-A31F-03CE-680D-EB675C8B18D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665913" y="2103438"/>
            <a:ext cx="3895725" cy="3895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19897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2F5E-1E01-FE15-51F8-E2542240D56F}"/>
              </a:ext>
            </a:extLst>
          </p:cNvPr>
          <p:cNvSpPr>
            <a:spLocks noGrp="1"/>
          </p:cNvSpPr>
          <p:nvPr>
            <p:ph type="title"/>
          </p:nvPr>
        </p:nvSpPr>
        <p:spPr>
          <a:xfrm>
            <a:off x="2609873" y="805818"/>
            <a:ext cx="7950984" cy="777886"/>
          </a:xfrm>
        </p:spPr>
        <p:txBody>
          <a:bodyPr>
            <a:normAutofit/>
          </a:bodyPr>
          <a:lstStyle/>
          <a:p>
            <a:r>
              <a:rPr lang="en-US" sz="4000" dirty="0"/>
              <a:t>…was the </a:t>
            </a:r>
            <a:r>
              <a:rPr lang="en-US" sz="4800" b="1" dirty="0">
                <a:solidFill>
                  <a:srgbClr val="D9D899"/>
                </a:solidFill>
              </a:rPr>
              <a:t>WORD</a:t>
            </a:r>
            <a:r>
              <a:rPr lang="en-US" sz="4800" b="1" dirty="0"/>
              <a:t>,</a:t>
            </a:r>
            <a:endParaRPr lang="en-US" sz="4000" b="1" dirty="0"/>
          </a:p>
        </p:txBody>
      </p:sp>
      <p:sp>
        <p:nvSpPr>
          <p:cNvPr id="5" name="Content Placeholder 4">
            <a:extLst>
              <a:ext uri="{FF2B5EF4-FFF2-40B4-BE49-F238E27FC236}">
                <a16:creationId xmlns:a16="http://schemas.microsoft.com/office/drawing/2014/main" id="{18DD84FC-3500-52C4-67AB-6553D433A796}"/>
              </a:ext>
            </a:extLst>
          </p:cNvPr>
          <p:cNvSpPr>
            <a:spLocks noGrp="1"/>
          </p:cNvSpPr>
          <p:nvPr>
            <p:ph sz="half" idx="1"/>
          </p:nvPr>
        </p:nvSpPr>
        <p:spPr>
          <a:xfrm>
            <a:off x="2605373" y="2103438"/>
            <a:ext cx="4247913" cy="3946506"/>
          </a:xfrm>
        </p:spPr>
        <p:txBody>
          <a:bodyPr>
            <a:normAutofit lnSpcReduction="10000"/>
          </a:bodyPr>
          <a:lstStyle/>
          <a:p>
            <a:pPr marL="0" indent="0">
              <a:buNone/>
            </a:pPr>
            <a:r>
              <a:rPr lang="en-US" sz="3200" dirty="0"/>
              <a:t>This idea of the </a:t>
            </a:r>
            <a:r>
              <a:rPr lang="en-US" sz="3200" i="1" dirty="0"/>
              <a:t>logos</a:t>
            </a:r>
            <a:r>
              <a:rPr lang="en-US" sz="3200" dirty="0"/>
              <a:t> as a cosmic, rational force influencing the universe would have been known to educated Greeks in the first century.</a:t>
            </a:r>
            <a:endParaRPr lang="en-US" sz="4000" dirty="0"/>
          </a:p>
        </p:txBody>
      </p:sp>
      <p:pic>
        <p:nvPicPr>
          <p:cNvPr id="22530" name="Picture 2" descr="Jeremiah 7:1 - &quot;The word that came to Jeremiah from the LORD, saying,&quot;">
            <a:extLst>
              <a:ext uri="{FF2B5EF4-FFF2-40B4-BE49-F238E27FC236}">
                <a16:creationId xmlns:a16="http://schemas.microsoft.com/office/drawing/2014/main" id="{75697762-DD3E-25F2-D7A7-EDE7E4955DC6}"/>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8440"/>
          <a:stretch/>
        </p:blipFill>
        <p:spPr bwMode="auto">
          <a:xfrm>
            <a:off x="6994689" y="2103438"/>
            <a:ext cx="3566949" cy="3895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68166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2F5E-1E01-FE15-51F8-E2542240D56F}"/>
              </a:ext>
            </a:extLst>
          </p:cNvPr>
          <p:cNvSpPr>
            <a:spLocks noGrp="1"/>
          </p:cNvSpPr>
          <p:nvPr>
            <p:ph type="title"/>
          </p:nvPr>
        </p:nvSpPr>
        <p:spPr>
          <a:xfrm>
            <a:off x="2609873" y="805818"/>
            <a:ext cx="7950984" cy="777886"/>
          </a:xfrm>
        </p:spPr>
        <p:txBody>
          <a:bodyPr>
            <a:normAutofit/>
          </a:bodyPr>
          <a:lstStyle/>
          <a:p>
            <a:r>
              <a:rPr lang="en-US" sz="4000" dirty="0"/>
              <a:t>…was the </a:t>
            </a:r>
            <a:r>
              <a:rPr lang="en-US" sz="4800" b="1" dirty="0">
                <a:solidFill>
                  <a:srgbClr val="D9D899"/>
                </a:solidFill>
              </a:rPr>
              <a:t>WORD</a:t>
            </a:r>
            <a:r>
              <a:rPr lang="en-US" sz="4800" b="1" dirty="0"/>
              <a:t>,</a:t>
            </a:r>
            <a:endParaRPr lang="en-US" sz="4000" b="1" dirty="0"/>
          </a:p>
        </p:txBody>
      </p:sp>
      <p:sp>
        <p:nvSpPr>
          <p:cNvPr id="5" name="Content Placeholder 4">
            <a:extLst>
              <a:ext uri="{FF2B5EF4-FFF2-40B4-BE49-F238E27FC236}">
                <a16:creationId xmlns:a16="http://schemas.microsoft.com/office/drawing/2014/main" id="{18DD84FC-3500-52C4-67AB-6553D433A796}"/>
              </a:ext>
            </a:extLst>
          </p:cNvPr>
          <p:cNvSpPr>
            <a:spLocks noGrp="1"/>
          </p:cNvSpPr>
          <p:nvPr>
            <p:ph sz="half" idx="1"/>
          </p:nvPr>
        </p:nvSpPr>
        <p:spPr>
          <a:xfrm>
            <a:off x="2605373" y="2103438"/>
            <a:ext cx="4247913" cy="3946506"/>
          </a:xfrm>
        </p:spPr>
        <p:txBody>
          <a:bodyPr>
            <a:normAutofit lnSpcReduction="10000"/>
          </a:bodyPr>
          <a:lstStyle/>
          <a:p>
            <a:pPr marL="0" indent="0">
              <a:buNone/>
            </a:pPr>
            <a:r>
              <a:rPr lang="en-US" sz="3200" dirty="0"/>
              <a:t>The Stoic philosophers (who were influential in the first century AD) also adopted and expanded the idea of </a:t>
            </a:r>
            <a:r>
              <a:rPr lang="en-US" sz="3200" i="1" dirty="0"/>
              <a:t>logos</a:t>
            </a:r>
            <a:r>
              <a:rPr lang="en-US" sz="3200" dirty="0"/>
              <a:t>. </a:t>
            </a:r>
            <a:endParaRPr lang="en-US" sz="4400" dirty="0"/>
          </a:p>
        </p:txBody>
      </p:sp>
      <p:pic>
        <p:nvPicPr>
          <p:cNvPr id="23554" name="Picture 2" descr="Stoicism - Wikipedia">
            <a:extLst>
              <a:ext uri="{FF2B5EF4-FFF2-40B4-BE49-F238E27FC236}">
                <a16:creationId xmlns:a16="http://schemas.microsoft.com/office/drawing/2014/main" id="{DB1EE31A-3CF9-3494-EC35-49C5BD97F6B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320928" y="1903216"/>
            <a:ext cx="2680911" cy="40213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08978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2F5E-1E01-FE15-51F8-E2542240D56F}"/>
              </a:ext>
            </a:extLst>
          </p:cNvPr>
          <p:cNvSpPr>
            <a:spLocks noGrp="1"/>
          </p:cNvSpPr>
          <p:nvPr>
            <p:ph type="title"/>
          </p:nvPr>
        </p:nvSpPr>
        <p:spPr>
          <a:xfrm>
            <a:off x="2609873" y="805818"/>
            <a:ext cx="7950984" cy="777886"/>
          </a:xfrm>
        </p:spPr>
        <p:txBody>
          <a:bodyPr>
            <a:normAutofit/>
          </a:bodyPr>
          <a:lstStyle/>
          <a:p>
            <a:r>
              <a:rPr lang="en-US" sz="4000" dirty="0"/>
              <a:t>…was the </a:t>
            </a:r>
            <a:r>
              <a:rPr lang="en-US" sz="4800" b="1" dirty="0">
                <a:solidFill>
                  <a:srgbClr val="D9D899"/>
                </a:solidFill>
              </a:rPr>
              <a:t>WORD</a:t>
            </a:r>
            <a:r>
              <a:rPr lang="en-US" sz="4800" b="1" dirty="0"/>
              <a:t>,</a:t>
            </a:r>
            <a:endParaRPr lang="en-US" sz="4000" b="1" dirty="0"/>
          </a:p>
        </p:txBody>
      </p:sp>
      <p:sp>
        <p:nvSpPr>
          <p:cNvPr id="5" name="Content Placeholder 4">
            <a:extLst>
              <a:ext uri="{FF2B5EF4-FFF2-40B4-BE49-F238E27FC236}">
                <a16:creationId xmlns:a16="http://schemas.microsoft.com/office/drawing/2014/main" id="{18DD84FC-3500-52C4-67AB-6553D433A796}"/>
              </a:ext>
            </a:extLst>
          </p:cNvPr>
          <p:cNvSpPr>
            <a:spLocks noGrp="1"/>
          </p:cNvSpPr>
          <p:nvPr>
            <p:ph sz="half" idx="1"/>
          </p:nvPr>
        </p:nvSpPr>
        <p:spPr>
          <a:xfrm>
            <a:off x="2605373" y="2103438"/>
            <a:ext cx="4247913" cy="3946506"/>
          </a:xfrm>
        </p:spPr>
        <p:txBody>
          <a:bodyPr>
            <a:normAutofit/>
          </a:bodyPr>
          <a:lstStyle/>
          <a:p>
            <a:pPr marL="0" indent="0">
              <a:buNone/>
            </a:pPr>
            <a:r>
              <a:rPr lang="en-US" sz="3200" dirty="0"/>
              <a:t>For them, the </a:t>
            </a:r>
            <a:r>
              <a:rPr lang="en-US" sz="3200" i="1" dirty="0"/>
              <a:t>logos</a:t>
            </a:r>
            <a:r>
              <a:rPr lang="en-US" sz="3200" dirty="0"/>
              <a:t> was the divine, rational principle that permeated the cosmos. They believed that </a:t>
            </a:r>
            <a:r>
              <a:rPr lang="en-US" sz="3200" i="1" dirty="0"/>
              <a:t>logos</a:t>
            </a:r>
            <a:endParaRPr lang="en-US" sz="4400" dirty="0"/>
          </a:p>
        </p:txBody>
      </p:sp>
      <p:pic>
        <p:nvPicPr>
          <p:cNvPr id="23556" name="Picture 4" descr="PMA Science: The Wisdom Of The Stoics ...">
            <a:extLst>
              <a:ext uri="{FF2B5EF4-FFF2-40B4-BE49-F238E27FC236}">
                <a16:creationId xmlns:a16="http://schemas.microsoft.com/office/drawing/2014/main" id="{FF001C33-6CA7-AA8C-DB67-A52A9F1A3813}"/>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853286" y="2196447"/>
            <a:ext cx="3539159" cy="35391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55044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2F5E-1E01-FE15-51F8-E2542240D56F}"/>
              </a:ext>
            </a:extLst>
          </p:cNvPr>
          <p:cNvSpPr>
            <a:spLocks noGrp="1"/>
          </p:cNvSpPr>
          <p:nvPr>
            <p:ph type="title"/>
          </p:nvPr>
        </p:nvSpPr>
        <p:spPr>
          <a:xfrm>
            <a:off x="2609873" y="805818"/>
            <a:ext cx="7950984" cy="777886"/>
          </a:xfrm>
        </p:spPr>
        <p:txBody>
          <a:bodyPr>
            <a:normAutofit/>
          </a:bodyPr>
          <a:lstStyle/>
          <a:p>
            <a:r>
              <a:rPr lang="en-US" sz="4000" dirty="0"/>
              <a:t>…was the </a:t>
            </a:r>
            <a:r>
              <a:rPr lang="en-US" sz="4800" b="1" dirty="0">
                <a:solidFill>
                  <a:srgbClr val="D9D899"/>
                </a:solidFill>
              </a:rPr>
              <a:t>WORD</a:t>
            </a:r>
            <a:r>
              <a:rPr lang="en-US" sz="4800" b="1" dirty="0"/>
              <a:t>,</a:t>
            </a:r>
            <a:endParaRPr lang="en-US" sz="4000" b="1" dirty="0"/>
          </a:p>
        </p:txBody>
      </p:sp>
      <p:sp>
        <p:nvSpPr>
          <p:cNvPr id="5" name="Content Placeholder 4">
            <a:extLst>
              <a:ext uri="{FF2B5EF4-FFF2-40B4-BE49-F238E27FC236}">
                <a16:creationId xmlns:a16="http://schemas.microsoft.com/office/drawing/2014/main" id="{18DD84FC-3500-52C4-67AB-6553D433A796}"/>
              </a:ext>
            </a:extLst>
          </p:cNvPr>
          <p:cNvSpPr>
            <a:spLocks noGrp="1"/>
          </p:cNvSpPr>
          <p:nvPr>
            <p:ph sz="half" idx="1"/>
          </p:nvPr>
        </p:nvSpPr>
        <p:spPr>
          <a:xfrm>
            <a:off x="2605373" y="1903216"/>
            <a:ext cx="4247913" cy="4146728"/>
          </a:xfrm>
        </p:spPr>
        <p:txBody>
          <a:bodyPr>
            <a:normAutofit/>
          </a:bodyPr>
          <a:lstStyle/>
          <a:p>
            <a:pPr marL="0" indent="0">
              <a:buNone/>
            </a:pPr>
            <a:r>
              <a:rPr lang="en-US" sz="3200" dirty="0"/>
              <a:t>was the reason inherent in the natural order of the universe, and living in harmony with the </a:t>
            </a:r>
            <a:r>
              <a:rPr lang="en-US" sz="3200" i="1" dirty="0"/>
              <a:t>logos</a:t>
            </a:r>
            <a:r>
              <a:rPr lang="en-US" sz="3200" dirty="0"/>
              <a:t> meant aligning oneself with nature and rationality.</a:t>
            </a:r>
            <a:endParaRPr lang="en-US" sz="4400" dirty="0"/>
          </a:p>
        </p:txBody>
      </p:sp>
      <p:pic>
        <p:nvPicPr>
          <p:cNvPr id="24578" name="Picture 2" descr="The Stoics — Smudgy Guide">
            <a:extLst>
              <a:ext uri="{FF2B5EF4-FFF2-40B4-BE49-F238E27FC236}">
                <a16:creationId xmlns:a16="http://schemas.microsoft.com/office/drawing/2014/main" id="{763BDDC8-A8E9-CCEE-27B3-EF1C9BC0AAE3}"/>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48489"/>
          <a:stretch/>
        </p:blipFill>
        <p:spPr bwMode="auto">
          <a:xfrm>
            <a:off x="6853286" y="2034549"/>
            <a:ext cx="3650530" cy="39420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43779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2F5E-1E01-FE15-51F8-E2542240D56F}"/>
              </a:ext>
            </a:extLst>
          </p:cNvPr>
          <p:cNvSpPr>
            <a:spLocks noGrp="1"/>
          </p:cNvSpPr>
          <p:nvPr>
            <p:ph type="title"/>
          </p:nvPr>
        </p:nvSpPr>
        <p:spPr>
          <a:xfrm>
            <a:off x="2609873" y="805818"/>
            <a:ext cx="7950984" cy="777886"/>
          </a:xfrm>
        </p:spPr>
        <p:txBody>
          <a:bodyPr>
            <a:normAutofit/>
          </a:bodyPr>
          <a:lstStyle/>
          <a:p>
            <a:r>
              <a:rPr lang="en-US" sz="4000" dirty="0"/>
              <a:t>…was the </a:t>
            </a:r>
            <a:r>
              <a:rPr lang="en-US" sz="4800" b="1" dirty="0">
                <a:solidFill>
                  <a:srgbClr val="D9D899"/>
                </a:solidFill>
              </a:rPr>
              <a:t>WORD</a:t>
            </a:r>
            <a:r>
              <a:rPr lang="en-US" sz="4800" b="1" dirty="0"/>
              <a:t>,</a:t>
            </a:r>
            <a:endParaRPr lang="en-US" sz="4000" b="1" dirty="0"/>
          </a:p>
        </p:txBody>
      </p:sp>
      <p:sp>
        <p:nvSpPr>
          <p:cNvPr id="5" name="Content Placeholder 4">
            <a:extLst>
              <a:ext uri="{FF2B5EF4-FFF2-40B4-BE49-F238E27FC236}">
                <a16:creationId xmlns:a16="http://schemas.microsoft.com/office/drawing/2014/main" id="{18DD84FC-3500-52C4-67AB-6553D433A796}"/>
              </a:ext>
            </a:extLst>
          </p:cNvPr>
          <p:cNvSpPr>
            <a:spLocks noGrp="1"/>
          </p:cNvSpPr>
          <p:nvPr>
            <p:ph sz="half" idx="1"/>
          </p:nvPr>
        </p:nvSpPr>
        <p:spPr>
          <a:xfrm>
            <a:off x="2605373" y="1903216"/>
            <a:ext cx="4247913" cy="4146728"/>
          </a:xfrm>
        </p:spPr>
        <p:txBody>
          <a:bodyPr>
            <a:normAutofit/>
          </a:bodyPr>
          <a:lstStyle/>
          <a:p>
            <a:pPr marL="0" indent="0">
              <a:buNone/>
            </a:pPr>
            <a:r>
              <a:rPr lang="en-US" sz="3200" dirty="0"/>
              <a:t>In Hellenistic Judaism, which was influenced by both Greek and Hebrew ideas, </a:t>
            </a:r>
            <a:r>
              <a:rPr lang="en-US" sz="3200" i="1" dirty="0"/>
              <a:t>logos</a:t>
            </a:r>
            <a:r>
              <a:rPr lang="en-US" sz="3200" dirty="0"/>
              <a:t> had theological significance. </a:t>
            </a:r>
            <a:endParaRPr lang="en-US" sz="4800" dirty="0"/>
          </a:p>
        </p:txBody>
      </p:sp>
      <p:pic>
        <p:nvPicPr>
          <p:cNvPr id="25602" name="Picture 2" descr="Judaism - Hellenistic, 4th-2nd Century ...">
            <a:extLst>
              <a:ext uri="{FF2B5EF4-FFF2-40B4-BE49-F238E27FC236}">
                <a16:creationId xmlns:a16="http://schemas.microsoft.com/office/drawing/2014/main" id="{914C5DBE-676E-1929-BC73-D67251F7AC8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874976" y="2047932"/>
            <a:ext cx="3563604" cy="33630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86070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5CCC7-8C39-3CD8-BC92-496B44FBABCD}"/>
              </a:ext>
            </a:extLst>
          </p:cNvPr>
          <p:cNvSpPr>
            <a:spLocks noGrp="1"/>
          </p:cNvSpPr>
          <p:nvPr>
            <p:ph type="ctrTitle"/>
          </p:nvPr>
        </p:nvSpPr>
        <p:spPr>
          <a:xfrm>
            <a:off x="925467" y="912042"/>
            <a:ext cx="10166301" cy="2268559"/>
          </a:xfrm>
        </p:spPr>
        <p:txBody>
          <a:bodyPr>
            <a:normAutofit/>
          </a:bodyPr>
          <a:lstStyle/>
          <a:p>
            <a:r>
              <a:rPr lang="en-US" sz="5400" dirty="0"/>
              <a:t>In the </a:t>
            </a:r>
            <a:r>
              <a:rPr lang="en-US" sz="5400" b="1" dirty="0"/>
              <a:t>beginning</a:t>
            </a:r>
            <a:r>
              <a:rPr lang="en-US" sz="5400" dirty="0"/>
              <a:t> was the </a:t>
            </a:r>
            <a:r>
              <a:rPr lang="en-US" sz="5400" b="1" dirty="0">
                <a:solidFill>
                  <a:srgbClr val="2C2D1F"/>
                </a:solidFill>
              </a:rPr>
              <a:t>Word</a:t>
            </a:r>
            <a:r>
              <a:rPr lang="en-US" sz="5400" dirty="0">
                <a:solidFill>
                  <a:srgbClr val="2C2D1F"/>
                </a:solidFill>
              </a:rPr>
              <a:t>,</a:t>
            </a:r>
            <a:r>
              <a:rPr lang="en-US" sz="5400" dirty="0"/>
              <a:t>    </a:t>
            </a:r>
          </a:p>
        </p:txBody>
      </p:sp>
      <p:sp>
        <p:nvSpPr>
          <p:cNvPr id="3" name="Subtitle 2">
            <a:extLst>
              <a:ext uri="{FF2B5EF4-FFF2-40B4-BE49-F238E27FC236}">
                <a16:creationId xmlns:a16="http://schemas.microsoft.com/office/drawing/2014/main" id="{17A42690-FD22-B713-36FD-E2C318069F10}"/>
              </a:ext>
            </a:extLst>
          </p:cNvPr>
          <p:cNvSpPr>
            <a:spLocks noGrp="1"/>
          </p:cNvSpPr>
          <p:nvPr>
            <p:ph type="subTitle" idx="1"/>
          </p:nvPr>
        </p:nvSpPr>
        <p:spPr>
          <a:xfrm>
            <a:off x="2772274" y="5294790"/>
            <a:ext cx="5357600" cy="1160213"/>
          </a:xfrm>
        </p:spPr>
        <p:txBody>
          <a:bodyPr>
            <a:normAutofit/>
          </a:bodyPr>
          <a:lstStyle/>
          <a:p>
            <a:r>
              <a:rPr lang="en-US" sz="5400" dirty="0"/>
              <a:t>John 1:1</a:t>
            </a:r>
          </a:p>
        </p:txBody>
      </p:sp>
      <p:pic>
        <p:nvPicPr>
          <p:cNvPr id="5" name="Picture 4">
            <a:extLst>
              <a:ext uri="{FF2B5EF4-FFF2-40B4-BE49-F238E27FC236}">
                <a16:creationId xmlns:a16="http://schemas.microsoft.com/office/drawing/2014/main" id="{A770925F-3FC1-8566-FBCE-44844E51455A}"/>
              </a:ext>
            </a:extLst>
          </p:cNvPr>
          <p:cNvPicPr>
            <a:picLocks noChangeAspect="1"/>
          </p:cNvPicPr>
          <p:nvPr/>
        </p:nvPicPr>
        <p:blipFill>
          <a:blip r:embed="rId2"/>
          <a:stretch>
            <a:fillRect/>
          </a:stretch>
        </p:blipFill>
        <p:spPr>
          <a:xfrm>
            <a:off x="1041881" y="1904146"/>
            <a:ext cx="11112123" cy="3635987"/>
          </a:xfrm>
          <a:prstGeom prst="rect">
            <a:avLst/>
          </a:prstGeom>
        </p:spPr>
      </p:pic>
    </p:spTree>
    <p:extLst>
      <p:ext uri="{BB962C8B-B14F-4D97-AF65-F5344CB8AC3E}">
        <p14:creationId xmlns:p14="http://schemas.microsoft.com/office/powerpoint/2010/main" val="17969543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2F5E-1E01-FE15-51F8-E2542240D56F}"/>
              </a:ext>
            </a:extLst>
          </p:cNvPr>
          <p:cNvSpPr>
            <a:spLocks noGrp="1"/>
          </p:cNvSpPr>
          <p:nvPr>
            <p:ph type="title"/>
          </p:nvPr>
        </p:nvSpPr>
        <p:spPr>
          <a:xfrm>
            <a:off x="2609873" y="805818"/>
            <a:ext cx="7950984" cy="777886"/>
          </a:xfrm>
        </p:spPr>
        <p:txBody>
          <a:bodyPr>
            <a:normAutofit/>
          </a:bodyPr>
          <a:lstStyle/>
          <a:p>
            <a:r>
              <a:rPr lang="en-US" sz="4000" dirty="0"/>
              <a:t>…was the </a:t>
            </a:r>
            <a:r>
              <a:rPr lang="en-US" sz="4800" b="1" dirty="0">
                <a:solidFill>
                  <a:srgbClr val="D9D899"/>
                </a:solidFill>
              </a:rPr>
              <a:t>WORD</a:t>
            </a:r>
            <a:r>
              <a:rPr lang="en-US" sz="4800" b="1" dirty="0"/>
              <a:t>,</a:t>
            </a:r>
            <a:endParaRPr lang="en-US" sz="4000" b="1" dirty="0"/>
          </a:p>
        </p:txBody>
      </p:sp>
      <p:sp>
        <p:nvSpPr>
          <p:cNvPr id="5" name="Content Placeholder 4">
            <a:extLst>
              <a:ext uri="{FF2B5EF4-FFF2-40B4-BE49-F238E27FC236}">
                <a16:creationId xmlns:a16="http://schemas.microsoft.com/office/drawing/2014/main" id="{18DD84FC-3500-52C4-67AB-6553D433A796}"/>
              </a:ext>
            </a:extLst>
          </p:cNvPr>
          <p:cNvSpPr>
            <a:spLocks noGrp="1"/>
          </p:cNvSpPr>
          <p:nvPr>
            <p:ph sz="half" idx="1"/>
          </p:nvPr>
        </p:nvSpPr>
        <p:spPr>
          <a:xfrm>
            <a:off x="2605373" y="1903216"/>
            <a:ext cx="4247913" cy="4146728"/>
          </a:xfrm>
        </p:spPr>
        <p:txBody>
          <a:bodyPr>
            <a:normAutofit/>
          </a:bodyPr>
          <a:lstStyle/>
          <a:p>
            <a:pPr marL="0" indent="0">
              <a:buNone/>
            </a:pPr>
            <a:r>
              <a:rPr lang="en-US" sz="2800" dirty="0"/>
              <a:t>The Jewish philosopher Philo of Alexandria (c. 20 BC – AD 50) used </a:t>
            </a:r>
            <a:r>
              <a:rPr lang="en-US" sz="2800" i="1" dirty="0"/>
              <a:t>logos</a:t>
            </a:r>
            <a:r>
              <a:rPr lang="en-US" sz="2800" dirty="0"/>
              <a:t> to describe the intermediary between God and the world. For Philo, the </a:t>
            </a:r>
            <a:r>
              <a:rPr lang="en-US" sz="2800" i="1" dirty="0"/>
              <a:t>logos</a:t>
            </a:r>
            <a:r>
              <a:rPr lang="en-US" sz="2800" dirty="0"/>
              <a:t> was a divine agent, </a:t>
            </a:r>
            <a:endParaRPr lang="en-US" sz="4400" dirty="0"/>
          </a:p>
        </p:txBody>
      </p:sp>
      <p:pic>
        <p:nvPicPr>
          <p:cNvPr id="26626" name="Picture 2" descr="Philo of Alexandria -a Jewish ...">
            <a:extLst>
              <a:ext uri="{FF2B5EF4-FFF2-40B4-BE49-F238E27FC236}">
                <a16:creationId xmlns:a16="http://schemas.microsoft.com/office/drawing/2014/main" id="{B5FF7BFB-2A17-1C2E-4A6A-BA369D16939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046411" y="1849752"/>
            <a:ext cx="3514446" cy="42001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4081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2F5E-1E01-FE15-51F8-E2542240D56F}"/>
              </a:ext>
            </a:extLst>
          </p:cNvPr>
          <p:cNvSpPr>
            <a:spLocks noGrp="1"/>
          </p:cNvSpPr>
          <p:nvPr>
            <p:ph type="title"/>
          </p:nvPr>
        </p:nvSpPr>
        <p:spPr>
          <a:xfrm>
            <a:off x="2609873" y="805818"/>
            <a:ext cx="7950984" cy="777886"/>
          </a:xfrm>
        </p:spPr>
        <p:txBody>
          <a:bodyPr>
            <a:normAutofit/>
          </a:bodyPr>
          <a:lstStyle/>
          <a:p>
            <a:r>
              <a:rPr lang="en-US" sz="4000" dirty="0"/>
              <a:t>…was the </a:t>
            </a:r>
            <a:r>
              <a:rPr lang="en-US" sz="4800" b="1" dirty="0">
                <a:solidFill>
                  <a:srgbClr val="D9D899"/>
                </a:solidFill>
              </a:rPr>
              <a:t>WORD</a:t>
            </a:r>
            <a:r>
              <a:rPr lang="en-US" sz="4800" b="1" dirty="0"/>
              <a:t>,</a:t>
            </a:r>
            <a:endParaRPr lang="en-US" sz="4000" b="1" dirty="0"/>
          </a:p>
        </p:txBody>
      </p:sp>
      <p:sp>
        <p:nvSpPr>
          <p:cNvPr id="5" name="Content Placeholder 4">
            <a:extLst>
              <a:ext uri="{FF2B5EF4-FFF2-40B4-BE49-F238E27FC236}">
                <a16:creationId xmlns:a16="http://schemas.microsoft.com/office/drawing/2014/main" id="{18DD84FC-3500-52C4-67AB-6553D433A796}"/>
              </a:ext>
            </a:extLst>
          </p:cNvPr>
          <p:cNvSpPr>
            <a:spLocks noGrp="1"/>
          </p:cNvSpPr>
          <p:nvPr>
            <p:ph sz="half" idx="1"/>
          </p:nvPr>
        </p:nvSpPr>
        <p:spPr>
          <a:xfrm>
            <a:off x="2605373" y="1903216"/>
            <a:ext cx="4247913" cy="4146728"/>
          </a:xfrm>
        </p:spPr>
        <p:txBody>
          <a:bodyPr>
            <a:normAutofit/>
          </a:bodyPr>
          <a:lstStyle/>
          <a:p>
            <a:pPr marL="0" indent="0">
              <a:buNone/>
            </a:pPr>
            <a:r>
              <a:rPr lang="en-US" sz="2800" dirty="0"/>
              <a:t>a bridge between the transcendent God and His creation. Philo's understanding of </a:t>
            </a:r>
            <a:r>
              <a:rPr lang="en-US" sz="2800" i="1" dirty="0"/>
              <a:t>logos</a:t>
            </a:r>
            <a:r>
              <a:rPr lang="en-US" sz="2800" dirty="0"/>
              <a:t> connected the Greek philosophical tradition with Jewish monotheism.</a:t>
            </a:r>
            <a:endParaRPr lang="en-US" sz="4400" dirty="0"/>
          </a:p>
        </p:txBody>
      </p:sp>
      <p:pic>
        <p:nvPicPr>
          <p:cNvPr id="27650" name="Picture 2" descr="The Works of Philo of Alexandria, “On ...">
            <a:extLst>
              <a:ext uri="{FF2B5EF4-FFF2-40B4-BE49-F238E27FC236}">
                <a16:creationId xmlns:a16="http://schemas.microsoft.com/office/drawing/2014/main" id="{EC766E93-6CA3-3C34-0E3A-CEECD9FE21B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853286" y="2003658"/>
            <a:ext cx="3553906" cy="35539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06924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2F5E-1E01-FE15-51F8-E2542240D56F}"/>
              </a:ext>
            </a:extLst>
          </p:cNvPr>
          <p:cNvSpPr>
            <a:spLocks noGrp="1"/>
          </p:cNvSpPr>
          <p:nvPr>
            <p:ph type="title"/>
          </p:nvPr>
        </p:nvSpPr>
        <p:spPr>
          <a:xfrm>
            <a:off x="2609873" y="805818"/>
            <a:ext cx="7950984" cy="777886"/>
          </a:xfrm>
        </p:spPr>
        <p:txBody>
          <a:bodyPr>
            <a:normAutofit/>
          </a:bodyPr>
          <a:lstStyle/>
          <a:p>
            <a:r>
              <a:rPr lang="en-US" sz="4000" dirty="0"/>
              <a:t>…was the </a:t>
            </a:r>
            <a:r>
              <a:rPr lang="en-US" sz="4800" b="1" dirty="0">
                <a:solidFill>
                  <a:srgbClr val="D9D899"/>
                </a:solidFill>
              </a:rPr>
              <a:t>WORD</a:t>
            </a:r>
            <a:r>
              <a:rPr lang="en-US" sz="4800" b="1" dirty="0"/>
              <a:t>,</a:t>
            </a:r>
            <a:endParaRPr lang="en-US" sz="4000" b="1" dirty="0"/>
          </a:p>
        </p:txBody>
      </p:sp>
      <p:sp>
        <p:nvSpPr>
          <p:cNvPr id="5" name="Content Placeholder 4">
            <a:extLst>
              <a:ext uri="{FF2B5EF4-FFF2-40B4-BE49-F238E27FC236}">
                <a16:creationId xmlns:a16="http://schemas.microsoft.com/office/drawing/2014/main" id="{18DD84FC-3500-52C4-67AB-6553D433A796}"/>
              </a:ext>
            </a:extLst>
          </p:cNvPr>
          <p:cNvSpPr>
            <a:spLocks noGrp="1"/>
          </p:cNvSpPr>
          <p:nvPr>
            <p:ph sz="half" idx="1"/>
          </p:nvPr>
        </p:nvSpPr>
        <p:spPr>
          <a:xfrm>
            <a:off x="2605373" y="1903216"/>
            <a:ext cx="4247913" cy="4146728"/>
          </a:xfrm>
        </p:spPr>
        <p:txBody>
          <a:bodyPr>
            <a:normAutofit fontScale="92500" lnSpcReduction="10000"/>
          </a:bodyPr>
          <a:lstStyle/>
          <a:p>
            <a:pPr marL="0" indent="0">
              <a:buNone/>
            </a:pPr>
            <a:r>
              <a:rPr lang="en-US" sz="2800" dirty="0"/>
              <a:t>John’s </a:t>
            </a:r>
            <a:r>
              <a:rPr lang="en-US" sz="2800" i="1" dirty="0"/>
              <a:t>logos</a:t>
            </a:r>
            <a:r>
              <a:rPr lang="en-US" sz="2800" dirty="0"/>
              <a:t> draws on and yet is distinct from all of these understandings.  </a:t>
            </a:r>
            <a:r>
              <a:rPr lang="en-US" sz="2800" i="1" dirty="0"/>
              <a:t>Logos</a:t>
            </a:r>
            <a:r>
              <a:rPr lang="en-US" sz="2800" dirty="0"/>
              <a:t> here is a designation for Christ, who came to reveal the character, mind, and will of the Father, even as speech is an expression of ideas.  </a:t>
            </a:r>
            <a:endParaRPr lang="en-US" sz="4400" dirty="0"/>
          </a:p>
        </p:txBody>
      </p:sp>
      <p:pic>
        <p:nvPicPr>
          <p:cNvPr id="28676" name="Picture 4" descr="Jesus Christ">
            <a:extLst>
              <a:ext uri="{FF2B5EF4-FFF2-40B4-BE49-F238E27FC236}">
                <a16:creationId xmlns:a16="http://schemas.microsoft.com/office/drawing/2014/main" id="{C1DFB770-AF48-041C-794C-0016A3CAC23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929863" y="2028717"/>
            <a:ext cx="3895725" cy="3895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51127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2F5E-1E01-FE15-51F8-E2542240D56F}"/>
              </a:ext>
            </a:extLst>
          </p:cNvPr>
          <p:cNvSpPr>
            <a:spLocks noGrp="1"/>
          </p:cNvSpPr>
          <p:nvPr>
            <p:ph type="title"/>
          </p:nvPr>
        </p:nvSpPr>
        <p:spPr>
          <a:xfrm>
            <a:off x="2609873" y="805818"/>
            <a:ext cx="7950984" cy="777886"/>
          </a:xfrm>
        </p:spPr>
        <p:txBody>
          <a:bodyPr>
            <a:normAutofit/>
          </a:bodyPr>
          <a:lstStyle/>
          <a:p>
            <a:r>
              <a:rPr lang="en-US" sz="4000" dirty="0"/>
              <a:t>…was the </a:t>
            </a:r>
            <a:r>
              <a:rPr lang="en-US" sz="4800" b="1" dirty="0">
                <a:solidFill>
                  <a:srgbClr val="D9D899"/>
                </a:solidFill>
              </a:rPr>
              <a:t>WORD</a:t>
            </a:r>
            <a:r>
              <a:rPr lang="en-US" sz="4800" b="1" dirty="0"/>
              <a:t>,</a:t>
            </a:r>
            <a:endParaRPr lang="en-US" sz="4000" b="1" dirty="0"/>
          </a:p>
        </p:txBody>
      </p:sp>
      <p:sp>
        <p:nvSpPr>
          <p:cNvPr id="5" name="Content Placeholder 4">
            <a:extLst>
              <a:ext uri="{FF2B5EF4-FFF2-40B4-BE49-F238E27FC236}">
                <a16:creationId xmlns:a16="http://schemas.microsoft.com/office/drawing/2014/main" id="{18DD84FC-3500-52C4-67AB-6553D433A796}"/>
              </a:ext>
            </a:extLst>
          </p:cNvPr>
          <p:cNvSpPr>
            <a:spLocks noGrp="1"/>
          </p:cNvSpPr>
          <p:nvPr>
            <p:ph sz="half" idx="1"/>
          </p:nvPr>
        </p:nvSpPr>
        <p:spPr>
          <a:xfrm>
            <a:off x="2605373" y="1903216"/>
            <a:ext cx="4247913" cy="4146728"/>
          </a:xfrm>
        </p:spPr>
        <p:txBody>
          <a:bodyPr>
            <a:normAutofit fontScale="92500" lnSpcReduction="10000"/>
          </a:bodyPr>
          <a:lstStyle/>
          <a:p>
            <a:pPr marL="0" indent="0">
              <a:buNone/>
            </a:pPr>
            <a:r>
              <a:rPr lang="en-US" sz="2800" dirty="0"/>
              <a:t>In the LXX the word </a:t>
            </a:r>
            <a:r>
              <a:rPr lang="en-US" sz="2800" i="1" dirty="0"/>
              <a:t>logos</a:t>
            </a:r>
            <a:r>
              <a:rPr lang="en-US" sz="2800" dirty="0"/>
              <a:t> is commonly used of both creative and communicative expressions of the divine mind and will.  No doubt these Old Testament usages of </a:t>
            </a:r>
            <a:r>
              <a:rPr lang="en-US" sz="2800" i="1" dirty="0"/>
              <a:t>logos</a:t>
            </a:r>
            <a:r>
              <a:rPr lang="en-US" sz="2800" dirty="0"/>
              <a:t> were in the mind of John as he wrote.  </a:t>
            </a:r>
            <a:endParaRPr lang="en-US" sz="4400" dirty="0"/>
          </a:p>
        </p:txBody>
      </p:sp>
      <p:pic>
        <p:nvPicPr>
          <p:cNvPr id="28674" name="Picture 2" descr="Zechariah 7:8 - &quot;¶ And the word of the LORD came unto Zechariah, saying,&quot;">
            <a:extLst>
              <a:ext uri="{FF2B5EF4-FFF2-40B4-BE49-F238E27FC236}">
                <a16:creationId xmlns:a16="http://schemas.microsoft.com/office/drawing/2014/main" id="{06E3AE7B-0EE6-410F-4BDF-0C36FC8514C3}"/>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779034" y="2154219"/>
            <a:ext cx="3895725" cy="3895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9062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2F5E-1E01-FE15-51F8-E2542240D56F}"/>
              </a:ext>
            </a:extLst>
          </p:cNvPr>
          <p:cNvSpPr>
            <a:spLocks noGrp="1"/>
          </p:cNvSpPr>
          <p:nvPr>
            <p:ph type="title"/>
          </p:nvPr>
        </p:nvSpPr>
        <p:spPr>
          <a:xfrm>
            <a:off x="2609873" y="805818"/>
            <a:ext cx="7950984" cy="777886"/>
          </a:xfrm>
        </p:spPr>
        <p:txBody>
          <a:bodyPr>
            <a:normAutofit/>
          </a:bodyPr>
          <a:lstStyle/>
          <a:p>
            <a:r>
              <a:rPr lang="en-US" sz="4000" dirty="0"/>
              <a:t>…was the </a:t>
            </a:r>
            <a:r>
              <a:rPr lang="en-US" sz="4800" b="1" dirty="0">
                <a:solidFill>
                  <a:srgbClr val="D9D899"/>
                </a:solidFill>
              </a:rPr>
              <a:t>WORD</a:t>
            </a:r>
            <a:r>
              <a:rPr lang="en-US" sz="4800" b="1" dirty="0"/>
              <a:t>,</a:t>
            </a:r>
            <a:endParaRPr lang="en-US" sz="4000" b="1" dirty="0"/>
          </a:p>
        </p:txBody>
      </p:sp>
      <p:sp>
        <p:nvSpPr>
          <p:cNvPr id="5" name="Content Placeholder 4">
            <a:extLst>
              <a:ext uri="{FF2B5EF4-FFF2-40B4-BE49-F238E27FC236}">
                <a16:creationId xmlns:a16="http://schemas.microsoft.com/office/drawing/2014/main" id="{18DD84FC-3500-52C4-67AB-6553D433A796}"/>
              </a:ext>
            </a:extLst>
          </p:cNvPr>
          <p:cNvSpPr>
            <a:spLocks noGrp="1"/>
          </p:cNvSpPr>
          <p:nvPr>
            <p:ph sz="half" idx="1"/>
          </p:nvPr>
        </p:nvSpPr>
        <p:spPr>
          <a:xfrm>
            <a:off x="2605373" y="1903216"/>
            <a:ext cx="4247913" cy="4146728"/>
          </a:xfrm>
        </p:spPr>
        <p:txBody>
          <a:bodyPr>
            <a:normAutofit/>
          </a:bodyPr>
          <a:lstStyle/>
          <a:p>
            <a:pPr marL="0" indent="0">
              <a:buNone/>
            </a:pPr>
            <a:r>
              <a:rPr lang="en-US" sz="2800" dirty="0"/>
              <a:t>God has expressed His divine will and purpose through creation and through revelation; now He has done so through the incarnation, His supreme and perfect revelation.  </a:t>
            </a:r>
            <a:endParaRPr lang="en-US" sz="4400" dirty="0"/>
          </a:p>
        </p:txBody>
      </p:sp>
      <p:pic>
        <p:nvPicPr>
          <p:cNvPr id="29698" name="Picture 2" descr="jesus christ">
            <a:extLst>
              <a:ext uri="{FF2B5EF4-FFF2-40B4-BE49-F238E27FC236}">
                <a16:creationId xmlns:a16="http://schemas.microsoft.com/office/drawing/2014/main" id="{53E3AB74-9CB3-9B1F-53D3-3E19D565A32F}"/>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665913" y="2103438"/>
            <a:ext cx="3895725" cy="3895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40568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2F5E-1E01-FE15-51F8-E2542240D56F}"/>
              </a:ext>
            </a:extLst>
          </p:cNvPr>
          <p:cNvSpPr>
            <a:spLocks noGrp="1"/>
          </p:cNvSpPr>
          <p:nvPr>
            <p:ph type="title"/>
          </p:nvPr>
        </p:nvSpPr>
        <p:spPr>
          <a:xfrm>
            <a:off x="2609873" y="805818"/>
            <a:ext cx="7950984" cy="777886"/>
          </a:xfrm>
        </p:spPr>
        <p:txBody>
          <a:bodyPr>
            <a:normAutofit/>
          </a:bodyPr>
          <a:lstStyle/>
          <a:p>
            <a:r>
              <a:rPr lang="en-US" sz="4000" dirty="0"/>
              <a:t>…was the </a:t>
            </a:r>
            <a:r>
              <a:rPr lang="en-US" sz="4800" b="1" dirty="0">
                <a:solidFill>
                  <a:srgbClr val="D9D899"/>
                </a:solidFill>
              </a:rPr>
              <a:t>WORD</a:t>
            </a:r>
            <a:r>
              <a:rPr lang="en-US" sz="4800" b="1" dirty="0"/>
              <a:t>,</a:t>
            </a:r>
            <a:endParaRPr lang="en-US" sz="4000" b="1" dirty="0"/>
          </a:p>
        </p:txBody>
      </p:sp>
      <p:sp>
        <p:nvSpPr>
          <p:cNvPr id="5" name="Content Placeholder 4">
            <a:extLst>
              <a:ext uri="{FF2B5EF4-FFF2-40B4-BE49-F238E27FC236}">
                <a16:creationId xmlns:a16="http://schemas.microsoft.com/office/drawing/2014/main" id="{18DD84FC-3500-52C4-67AB-6553D433A796}"/>
              </a:ext>
            </a:extLst>
          </p:cNvPr>
          <p:cNvSpPr>
            <a:spLocks noGrp="1"/>
          </p:cNvSpPr>
          <p:nvPr>
            <p:ph sz="half" idx="1"/>
          </p:nvPr>
        </p:nvSpPr>
        <p:spPr>
          <a:xfrm>
            <a:off x="2605374" y="1903216"/>
            <a:ext cx="4060540" cy="4146728"/>
          </a:xfrm>
        </p:spPr>
        <p:txBody>
          <a:bodyPr>
            <a:normAutofit/>
          </a:bodyPr>
          <a:lstStyle/>
          <a:p>
            <a:pPr marL="0" indent="0">
              <a:buNone/>
            </a:pPr>
            <a:r>
              <a:rPr lang="en-US" sz="2800" dirty="0"/>
              <a:t>The word </a:t>
            </a:r>
            <a:r>
              <a:rPr lang="en-US" sz="2800" i="1" dirty="0"/>
              <a:t>Logos</a:t>
            </a:r>
            <a:r>
              <a:rPr lang="en-US" sz="2800" dirty="0"/>
              <a:t> thus epitomizes the dominate theme of the book of John.  In v. 18 John states his reason for speaking of Christ as “the Word” –He came to “declare” the Father.  </a:t>
            </a:r>
            <a:endParaRPr lang="en-US" sz="4400" dirty="0"/>
          </a:p>
        </p:txBody>
      </p:sp>
      <p:pic>
        <p:nvPicPr>
          <p:cNvPr id="30722" name="Picture 2" descr="Jude 1:1 - &quot;Jude, the servant of Jesus Christ, and brother of James, to them that are sanctified by God the Father, and preserved in Jesus Christ, and called:&quot;">
            <a:extLst>
              <a:ext uri="{FF2B5EF4-FFF2-40B4-BE49-F238E27FC236}">
                <a16:creationId xmlns:a16="http://schemas.microsoft.com/office/drawing/2014/main" id="{E6A06E8B-C517-14E7-EDBE-6A501926A272}"/>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665913" y="2103438"/>
            <a:ext cx="3895725" cy="3895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80460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2F5E-1E01-FE15-51F8-E2542240D56F}"/>
              </a:ext>
            </a:extLst>
          </p:cNvPr>
          <p:cNvSpPr>
            <a:spLocks noGrp="1"/>
          </p:cNvSpPr>
          <p:nvPr>
            <p:ph type="title"/>
          </p:nvPr>
        </p:nvSpPr>
        <p:spPr>
          <a:xfrm>
            <a:off x="2609873" y="805818"/>
            <a:ext cx="7950984" cy="777886"/>
          </a:xfrm>
        </p:spPr>
        <p:txBody>
          <a:bodyPr>
            <a:normAutofit/>
          </a:bodyPr>
          <a:lstStyle/>
          <a:p>
            <a:r>
              <a:rPr lang="en-US" sz="4000" dirty="0"/>
              <a:t>…was the </a:t>
            </a:r>
            <a:r>
              <a:rPr lang="en-US" sz="4800" b="1" dirty="0">
                <a:solidFill>
                  <a:srgbClr val="D9D899"/>
                </a:solidFill>
              </a:rPr>
              <a:t>WORD</a:t>
            </a:r>
            <a:r>
              <a:rPr lang="en-US" sz="4800" b="1" dirty="0"/>
              <a:t>,</a:t>
            </a:r>
            <a:endParaRPr lang="en-US" sz="4000" b="1" dirty="0"/>
          </a:p>
        </p:txBody>
      </p:sp>
      <p:sp>
        <p:nvSpPr>
          <p:cNvPr id="5" name="Content Placeholder 4">
            <a:extLst>
              <a:ext uri="{FF2B5EF4-FFF2-40B4-BE49-F238E27FC236}">
                <a16:creationId xmlns:a16="http://schemas.microsoft.com/office/drawing/2014/main" id="{18DD84FC-3500-52C4-67AB-6553D433A796}"/>
              </a:ext>
            </a:extLst>
          </p:cNvPr>
          <p:cNvSpPr>
            <a:spLocks noGrp="1"/>
          </p:cNvSpPr>
          <p:nvPr>
            <p:ph sz="half" idx="1"/>
          </p:nvPr>
        </p:nvSpPr>
        <p:spPr>
          <a:xfrm>
            <a:off x="2605374" y="2103438"/>
            <a:ext cx="4060540" cy="3946506"/>
          </a:xfrm>
        </p:spPr>
        <p:txBody>
          <a:bodyPr>
            <a:normAutofit/>
          </a:bodyPr>
          <a:lstStyle/>
          <a:p>
            <a:pPr marL="0" indent="0">
              <a:buNone/>
            </a:pPr>
            <a:r>
              <a:rPr lang="en-US" sz="3200" dirty="0"/>
              <a:t>The term identifies Christ as the incarnate expression of the will of the Father that all men should be saved.  </a:t>
            </a:r>
            <a:endParaRPr lang="en-US" sz="4800" dirty="0"/>
          </a:p>
        </p:txBody>
      </p:sp>
      <p:pic>
        <p:nvPicPr>
          <p:cNvPr id="31746" name="Picture 2" descr="2 Thessalonians 2:10 - &quot;And with all deceivableness of unrighteousness in them that perish; because they received not the love of the truth, that they might be saved.&quot;&#10;&#10;A vivid digital art interpretation of 2 Thessalonians 2:10 – 'And with all deceivableness of unrighteousness in them that perish; because they received not the love of the truth, that they might be saved.' Let the essence of this verse be captured with abstract visualizations of its key themes: deceivableness, unrighteousness, perishing, and the dramatic contrast of the love of the truth and salvation.">
            <a:extLst>
              <a:ext uri="{FF2B5EF4-FFF2-40B4-BE49-F238E27FC236}">
                <a16:creationId xmlns:a16="http://schemas.microsoft.com/office/drawing/2014/main" id="{E4CD2184-3D2D-BD26-351D-C6B6DADD0A0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665913" y="2103438"/>
            <a:ext cx="3895725" cy="3895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55687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03455-CE26-7710-8149-95AE3605E797}"/>
              </a:ext>
            </a:extLst>
          </p:cNvPr>
          <p:cNvSpPr>
            <a:spLocks noGrp="1"/>
          </p:cNvSpPr>
          <p:nvPr>
            <p:ph type="title"/>
          </p:nvPr>
        </p:nvSpPr>
        <p:spPr>
          <a:xfrm>
            <a:off x="2609873" y="3147254"/>
            <a:ext cx="7956560" cy="2923608"/>
          </a:xfrm>
        </p:spPr>
        <p:txBody>
          <a:bodyPr>
            <a:normAutofit/>
          </a:bodyPr>
          <a:lstStyle/>
          <a:p>
            <a:r>
              <a:rPr lang="en-US" sz="8800" dirty="0"/>
              <a:t>and the </a:t>
            </a:r>
            <a:r>
              <a:rPr lang="en-US" sz="8800" b="1" dirty="0"/>
              <a:t>Word </a:t>
            </a:r>
            <a:r>
              <a:rPr lang="en-US" sz="8800" dirty="0"/>
              <a:t>was </a:t>
            </a:r>
            <a:r>
              <a:rPr lang="en-US" sz="9600" b="1" dirty="0"/>
              <a:t>with</a:t>
            </a:r>
            <a:r>
              <a:rPr lang="en-US" sz="8800" dirty="0"/>
              <a:t> God</a:t>
            </a:r>
            <a:r>
              <a:rPr lang="en-US" sz="8000" dirty="0"/>
              <a:t>, </a:t>
            </a:r>
          </a:p>
        </p:txBody>
      </p:sp>
      <p:sp>
        <p:nvSpPr>
          <p:cNvPr id="3" name="Text Placeholder 2">
            <a:extLst>
              <a:ext uri="{FF2B5EF4-FFF2-40B4-BE49-F238E27FC236}">
                <a16:creationId xmlns:a16="http://schemas.microsoft.com/office/drawing/2014/main" id="{40E03029-6739-7E33-5EE6-D94F11E44AC6}"/>
              </a:ext>
            </a:extLst>
          </p:cNvPr>
          <p:cNvSpPr>
            <a:spLocks noGrp="1"/>
          </p:cNvSpPr>
          <p:nvPr>
            <p:ph type="body" idx="1"/>
          </p:nvPr>
        </p:nvSpPr>
        <p:spPr/>
        <p:txBody>
          <a:bodyPr>
            <a:normAutofit/>
          </a:bodyPr>
          <a:lstStyle/>
          <a:p>
            <a:r>
              <a:rPr lang="en-US" sz="4800" dirty="0"/>
              <a:t>John 1:1</a:t>
            </a:r>
          </a:p>
        </p:txBody>
      </p:sp>
    </p:spTree>
    <p:extLst>
      <p:ext uri="{BB962C8B-B14F-4D97-AF65-F5344CB8AC3E}">
        <p14:creationId xmlns:p14="http://schemas.microsoft.com/office/powerpoint/2010/main" val="10826876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5CCC7-8C39-3CD8-BC92-496B44FBABCD}"/>
              </a:ext>
            </a:extLst>
          </p:cNvPr>
          <p:cNvSpPr>
            <a:spLocks noGrp="1"/>
          </p:cNvSpPr>
          <p:nvPr>
            <p:ph type="ctrTitle"/>
          </p:nvPr>
        </p:nvSpPr>
        <p:spPr>
          <a:xfrm>
            <a:off x="1041881" y="912042"/>
            <a:ext cx="10835892" cy="2268559"/>
          </a:xfrm>
        </p:spPr>
        <p:txBody>
          <a:bodyPr>
            <a:normAutofit/>
          </a:bodyPr>
          <a:lstStyle/>
          <a:p>
            <a:pPr algn="l"/>
            <a:r>
              <a:rPr lang="en-US" dirty="0"/>
              <a:t>and the Word was with </a:t>
            </a:r>
            <a:r>
              <a:rPr lang="en-US" dirty="0">
                <a:solidFill>
                  <a:srgbClr val="2C2D1F"/>
                </a:solidFill>
              </a:rPr>
              <a:t>God,</a:t>
            </a:r>
          </a:p>
        </p:txBody>
      </p:sp>
      <p:sp>
        <p:nvSpPr>
          <p:cNvPr id="3" name="Subtitle 2">
            <a:extLst>
              <a:ext uri="{FF2B5EF4-FFF2-40B4-BE49-F238E27FC236}">
                <a16:creationId xmlns:a16="http://schemas.microsoft.com/office/drawing/2014/main" id="{17A42690-FD22-B713-36FD-E2C318069F10}"/>
              </a:ext>
            </a:extLst>
          </p:cNvPr>
          <p:cNvSpPr>
            <a:spLocks noGrp="1"/>
          </p:cNvSpPr>
          <p:nvPr>
            <p:ph type="subTitle" idx="1"/>
          </p:nvPr>
        </p:nvSpPr>
        <p:spPr>
          <a:xfrm>
            <a:off x="2772274" y="5294790"/>
            <a:ext cx="5357600" cy="1160213"/>
          </a:xfrm>
        </p:spPr>
        <p:txBody>
          <a:bodyPr>
            <a:normAutofit/>
          </a:bodyPr>
          <a:lstStyle/>
          <a:p>
            <a:r>
              <a:rPr lang="en-US" sz="5400" dirty="0"/>
              <a:t>John 1:1</a:t>
            </a:r>
          </a:p>
        </p:txBody>
      </p:sp>
      <p:pic>
        <p:nvPicPr>
          <p:cNvPr id="6" name="Picture 5">
            <a:extLst>
              <a:ext uri="{FF2B5EF4-FFF2-40B4-BE49-F238E27FC236}">
                <a16:creationId xmlns:a16="http://schemas.microsoft.com/office/drawing/2014/main" id="{6CEABA74-8E55-DDDD-9FC5-AE4F5004349E}"/>
              </a:ext>
            </a:extLst>
          </p:cNvPr>
          <p:cNvPicPr>
            <a:picLocks noChangeAspect="1"/>
          </p:cNvPicPr>
          <p:nvPr/>
        </p:nvPicPr>
        <p:blipFill>
          <a:blip r:embed="rId2"/>
          <a:stretch>
            <a:fillRect/>
          </a:stretch>
        </p:blipFill>
        <p:spPr>
          <a:xfrm>
            <a:off x="1041881" y="2274338"/>
            <a:ext cx="11092589" cy="2769002"/>
          </a:xfrm>
          <a:prstGeom prst="rect">
            <a:avLst/>
          </a:prstGeom>
        </p:spPr>
      </p:pic>
    </p:spTree>
    <p:extLst>
      <p:ext uri="{BB962C8B-B14F-4D97-AF65-F5344CB8AC3E}">
        <p14:creationId xmlns:p14="http://schemas.microsoft.com/office/powerpoint/2010/main" val="35136713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2F5E-1E01-FE15-51F8-E2542240D56F}"/>
              </a:ext>
            </a:extLst>
          </p:cNvPr>
          <p:cNvSpPr>
            <a:spLocks noGrp="1"/>
          </p:cNvSpPr>
          <p:nvPr>
            <p:ph type="title"/>
          </p:nvPr>
        </p:nvSpPr>
        <p:spPr>
          <a:xfrm>
            <a:off x="2609873" y="805818"/>
            <a:ext cx="7950984" cy="777886"/>
          </a:xfrm>
        </p:spPr>
        <p:txBody>
          <a:bodyPr>
            <a:normAutofit/>
          </a:bodyPr>
          <a:lstStyle/>
          <a:p>
            <a:pPr algn="l"/>
            <a:r>
              <a:rPr lang="en-US" sz="4000" dirty="0"/>
              <a:t>and the Word was with God,</a:t>
            </a:r>
          </a:p>
        </p:txBody>
      </p:sp>
      <p:sp>
        <p:nvSpPr>
          <p:cNvPr id="4" name="Content Placeholder 3">
            <a:extLst>
              <a:ext uri="{FF2B5EF4-FFF2-40B4-BE49-F238E27FC236}">
                <a16:creationId xmlns:a16="http://schemas.microsoft.com/office/drawing/2014/main" id="{56D1F9D1-0374-6DF0-11ED-680DFF5D45B2}"/>
              </a:ext>
            </a:extLst>
          </p:cNvPr>
          <p:cNvSpPr>
            <a:spLocks noGrp="1"/>
          </p:cNvSpPr>
          <p:nvPr>
            <p:ph sz="half" idx="2"/>
          </p:nvPr>
        </p:nvSpPr>
        <p:spPr>
          <a:xfrm>
            <a:off x="6751477" y="1912938"/>
            <a:ext cx="3894222" cy="4381399"/>
          </a:xfrm>
        </p:spPr>
        <p:txBody>
          <a:bodyPr>
            <a:normAutofit/>
          </a:bodyPr>
          <a:lstStyle/>
          <a:p>
            <a:pPr marL="0" indent="0">
              <a:buNone/>
            </a:pPr>
            <a:r>
              <a:rPr lang="en-US" sz="3200" dirty="0"/>
              <a:t>In the Greek this is </a:t>
            </a:r>
            <a:r>
              <a:rPr lang="en-US" sz="3200" i="1" dirty="0"/>
              <a:t>pros ton Theon</a:t>
            </a:r>
            <a:r>
              <a:rPr lang="en-US" sz="3200" dirty="0"/>
              <a:t>.  The word </a:t>
            </a:r>
            <a:r>
              <a:rPr lang="en-US" sz="3200" i="1" dirty="0"/>
              <a:t>pros </a:t>
            </a:r>
            <a:r>
              <a:rPr lang="en-US" sz="3200" dirty="0"/>
              <a:t>(with) denotes close association and fellowship.  </a:t>
            </a:r>
          </a:p>
        </p:txBody>
      </p:sp>
      <p:pic>
        <p:nvPicPr>
          <p:cNvPr id="32770" name="Picture 2" descr="Divine mercy &#10;&#10;Generate a tranquil and serene image of a Biblical figure, embodying the notion of Divine Mercy. The figure, presented in a respectful manner, should resemble the traditional depictions of sacred personages in biblical art. Convey the spirit of digital art by using sharp lines, vivid colors, and dynamic lighting.">
            <a:extLst>
              <a:ext uri="{FF2B5EF4-FFF2-40B4-BE49-F238E27FC236}">
                <a16:creationId xmlns:a16="http://schemas.microsoft.com/office/drawing/2014/main" id="{34D0AF3C-1B76-6246-245D-D30754B2A59A}"/>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2605088" y="2105025"/>
            <a:ext cx="3892550" cy="3892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4704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2F5E-1E01-FE15-51F8-E2542240D56F}"/>
              </a:ext>
            </a:extLst>
          </p:cNvPr>
          <p:cNvSpPr>
            <a:spLocks noGrp="1"/>
          </p:cNvSpPr>
          <p:nvPr>
            <p:ph type="title"/>
          </p:nvPr>
        </p:nvSpPr>
        <p:spPr>
          <a:xfrm>
            <a:off x="2609873" y="805818"/>
            <a:ext cx="7950984" cy="777886"/>
          </a:xfrm>
        </p:spPr>
        <p:txBody>
          <a:bodyPr>
            <a:normAutofit/>
          </a:bodyPr>
          <a:lstStyle/>
          <a:p>
            <a:r>
              <a:rPr lang="en-US" sz="4000" dirty="0"/>
              <a:t>In the BEGINNING </a:t>
            </a:r>
          </a:p>
        </p:txBody>
      </p:sp>
      <p:sp>
        <p:nvSpPr>
          <p:cNvPr id="3" name="Content Placeholder 2">
            <a:extLst>
              <a:ext uri="{FF2B5EF4-FFF2-40B4-BE49-F238E27FC236}">
                <a16:creationId xmlns:a16="http://schemas.microsoft.com/office/drawing/2014/main" id="{9C9E21F0-A770-DC91-8D2A-E015816D7855}"/>
              </a:ext>
            </a:extLst>
          </p:cNvPr>
          <p:cNvSpPr>
            <a:spLocks noGrp="1"/>
          </p:cNvSpPr>
          <p:nvPr>
            <p:ph sz="half" idx="1"/>
          </p:nvPr>
        </p:nvSpPr>
        <p:spPr>
          <a:xfrm>
            <a:off x="2605374" y="1868488"/>
            <a:ext cx="3891960" cy="3895725"/>
          </a:xfrm>
        </p:spPr>
        <p:txBody>
          <a:bodyPr>
            <a:normAutofit fontScale="92500"/>
          </a:bodyPr>
          <a:lstStyle/>
          <a:p>
            <a:pPr marL="0" indent="0">
              <a:buNone/>
            </a:pPr>
            <a:r>
              <a:rPr lang="en-US" sz="4400" dirty="0"/>
              <a:t>The account of creation opens with the equivalent Hebrew words.  </a:t>
            </a:r>
          </a:p>
        </p:txBody>
      </p:sp>
      <p:pic>
        <p:nvPicPr>
          <p:cNvPr id="1026" name="Picture 2" descr="Genesis 1:1 Artwork | Bible Art">
            <a:extLst>
              <a:ext uri="{FF2B5EF4-FFF2-40B4-BE49-F238E27FC236}">
                <a16:creationId xmlns:a16="http://schemas.microsoft.com/office/drawing/2014/main" id="{A8126B40-AEC2-B695-721A-13BAFADCF0D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665913" y="1868488"/>
            <a:ext cx="3895725" cy="3895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3287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2F5E-1E01-FE15-51F8-E2542240D56F}"/>
              </a:ext>
            </a:extLst>
          </p:cNvPr>
          <p:cNvSpPr>
            <a:spLocks noGrp="1"/>
          </p:cNvSpPr>
          <p:nvPr>
            <p:ph type="title"/>
          </p:nvPr>
        </p:nvSpPr>
        <p:spPr>
          <a:xfrm>
            <a:off x="2609873" y="805818"/>
            <a:ext cx="7950984" cy="777886"/>
          </a:xfrm>
        </p:spPr>
        <p:txBody>
          <a:bodyPr>
            <a:normAutofit/>
          </a:bodyPr>
          <a:lstStyle/>
          <a:p>
            <a:pPr algn="l"/>
            <a:r>
              <a:rPr lang="en-US" sz="4000" dirty="0"/>
              <a:t>and the Word was with God,</a:t>
            </a:r>
          </a:p>
        </p:txBody>
      </p:sp>
      <p:sp>
        <p:nvSpPr>
          <p:cNvPr id="4" name="Content Placeholder 3">
            <a:extLst>
              <a:ext uri="{FF2B5EF4-FFF2-40B4-BE49-F238E27FC236}">
                <a16:creationId xmlns:a16="http://schemas.microsoft.com/office/drawing/2014/main" id="{56D1F9D1-0374-6DF0-11ED-680DFF5D45B2}"/>
              </a:ext>
            </a:extLst>
          </p:cNvPr>
          <p:cNvSpPr>
            <a:spLocks noGrp="1"/>
          </p:cNvSpPr>
          <p:nvPr>
            <p:ph sz="half" idx="2"/>
          </p:nvPr>
        </p:nvSpPr>
        <p:spPr>
          <a:xfrm>
            <a:off x="6751477" y="1912938"/>
            <a:ext cx="3894222" cy="4381399"/>
          </a:xfrm>
        </p:spPr>
        <p:txBody>
          <a:bodyPr>
            <a:normAutofit fontScale="92500" lnSpcReduction="20000"/>
          </a:bodyPr>
          <a:lstStyle/>
          <a:p>
            <a:pPr marL="0" indent="0">
              <a:buNone/>
            </a:pPr>
            <a:r>
              <a:rPr lang="en-US" sz="3200" dirty="0"/>
              <a:t>Had John meant simply that in the beginning the Word was in proximity to God, he might have been expected to use either the word </a:t>
            </a:r>
            <a:r>
              <a:rPr lang="en-US" sz="3200" i="1" dirty="0"/>
              <a:t>para</a:t>
            </a:r>
            <a:r>
              <a:rPr lang="en-US" sz="3200" dirty="0"/>
              <a:t>, “beside” or the word </a:t>
            </a:r>
            <a:r>
              <a:rPr lang="en-US" sz="3200" i="1" dirty="0"/>
              <a:t>meta</a:t>
            </a:r>
            <a:r>
              <a:rPr lang="en-US" sz="3200" dirty="0"/>
              <a:t>, “with.”  </a:t>
            </a:r>
          </a:p>
        </p:txBody>
      </p:sp>
      <p:pic>
        <p:nvPicPr>
          <p:cNvPr id="33794" name="Picture 2" descr="Daniel 6:9 - &quot;Wherefore king Darius signed the writing and the decree.&quot;">
            <a:extLst>
              <a:ext uri="{FF2B5EF4-FFF2-40B4-BE49-F238E27FC236}">
                <a16:creationId xmlns:a16="http://schemas.microsoft.com/office/drawing/2014/main" id="{83979686-9228-884C-0297-0AC3CBA1C4B9}"/>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2605088" y="2105025"/>
            <a:ext cx="3892550" cy="3892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41991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2F5E-1E01-FE15-51F8-E2542240D56F}"/>
              </a:ext>
            </a:extLst>
          </p:cNvPr>
          <p:cNvSpPr>
            <a:spLocks noGrp="1"/>
          </p:cNvSpPr>
          <p:nvPr>
            <p:ph type="title"/>
          </p:nvPr>
        </p:nvSpPr>
        <p:spPr>
          <a:xfrm>
            <a:off x="2609873" y="805818"/>
            <a:ext cx="7950984" cy="777886"/>
          </a:xfrm>
        </p:spPr>
        <p:txBody>
          <a:bodyPr>
            <a:normAutofit/>
          </a:bodyPr>
          <a:lstStyle/>
          <a:p>
            <a:pPr algn="l"/>
            <a:r>
              <a:rPr lang="en-US" sz="4000" dirty="0"/>
              <a:t>and the Word was with God,</a:t>
            </a:r>
          </a:p>
        </p:txBody>
      </p:sp>
      <p:sp>
        <p:nvSpPr>
          <p:cNvPr id="4" name="Content Placeholder 3">
            <a:extLst>
              <a:ext uri="{FF2B5EF4-FFF2-40B4-BE49-F238E27FC236}">
                <a16:creationId xmlns:a16="http://schemas.microsoft.com/office/drawing/2014/main" id="{56D1F9D1-0374-6DF0-11ED-680DFF5D45B2}"/>
              </a:ext>
            </a:extLst>
          </p:cNvPr>
          <p:cNvSpPr>
            <a:spLocks noGrp="1"/>
          </p:cNvSpPr>
          <p:nvPr>
            <p:ph sz="half" idx="2"/>
          </p:nvPr>
        </p:nvSpPr>
        <p:spPr>
          <a:xfrm>
            <a:off x="6497638" y="1912938"/>
            <a:ext cx="4465735" cy="4381399"/>
          </a:xfrm>
        </p:spPr>
        <p:txBody>
          <a:bodyPr>
            <a:normAutofit/>
          </a:bodyPr>
          <a:lstStyle/>
          <a:p>
            <a:pPr marL="0" indent="0">
              <a:buNone/>
            </a:pPr>
            <a:r>
              <a:rPr lang="en-US" sz="3200" dirty="0"/>
              <a:t>But John intended more than either of those words would convey, as when he wrote, “we have an advocate with [</a:t>
            </a:r>
            <a:r>
              <a:rPr lang="en-US" sz="3200" i="1" dirty="0"/>
              <a:t>pros</a:t>
            </a:r>
            <a:r>
              <a:rPr lang="en-US" sz="3200" dirty="0"/>
              <a:t>] the Father” (1 John 2:1)</a:t>
            </a:r>
          </a:p>
        </p:txBody>
      </p:sp>
      <p:pic>
        <p:nvPicPr>
          <p:cNvPr id="34818" name="Picture 2" descr="2 John 1:6 – &quot;And this is love: that we walk in obedience to his commands.&quot;">
            <a:extLst>
              <a:ext uri="{FF2B5EF4-FFF2-40B4-BE49-F238E27FC236}">
                <a16:creationId xmlns:a16="http://schemas.microsoft.com/office/drawing/2014/main" id="{BF66F6DC-3243-6BEC-7209-80B06FD26568}"/>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2605088" y="2105025"/>
            <a:ext cx="3892550" cy="3892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0672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2F5E-1E01-FE15-51F8-E2542240D56F}"/>
              </a:ext>
            </a:extLst>
          </p:cNvPr>
          <p:cNvSpPr>
            <a:spLocks noGrp="1"/>
          </p:cNvSpPr>
          <p:nvPr>
            <p:ph type="title"/>
          </p:nvPr>
        </p:nvSpPr>
        <p:spPr>
          <a:xfrm>
            <a:off x="2609873" y="805818"/>
            <a:ext cx="7950984" cy="777886"/>
          </a:xfrm>
        </p:spPr>
        <p:txBody>
          <a:bodyPr>
            <a:normAutofit/>
          </a:bodyPr>
          <a:lstStyle/>
          <a:p>
            <a:pPr algn="l"/>
            <a:r>
              <a:rPr lang="en-US" sz="4000" dirty="0"/>
              <a:t>and the Word was with God,</a:t>
            </a:r>
          </a:p>
        </p:txBody>
      </p:sp>
      <p:sp>
        <p:nvSpPr>
          <p:cNvPr id="4" name="Content Placeholder 3">
            <a:extLst>
              <a:ext uri="{FF2B5EF4-FFF2-40B4-BE49-F238E27FC236}">
                <a16:creationId xmlns:a16="http://schemas.microsoft.com/office/drawing/2014/main" id="{56D1F9D1-0374-6DF0-11ED-680DFF5D45B2}"/>
              </a:ext>
            </a:extLst>
          </p:cNvPr>
          <p:cNvSpPr>
            <a:spLocks noGrp="1"/>
          </p:cNvSpPr>
          <p:nvPr>
            <p:ph sz="half" idx="2"/>
          </p:nvPr>
        </p:nvSpPr>
        <p:spPr>
          <a:xfrm>
            <a:off x="6751477" y="1912938"/>
            <a:ext cx="3894222" cy="4381399"/>
          </a:xfrm>
        </p:spPr>
        <p:txBody>
          <a:bodyPr>
            <a:normAutofit lnSpcReduction="10000"/>
          </a:bodyPr>
          <a:lstStyle/>
          <a:p>
            <a:pPr marL="0" indent="0">
              <a:buNone/>
            </a:pPr>
            <a:r>
              <a:rPr lang="en-US" sz="3200" dirty="0"/>
              <a:t>Not in the sense that Jesus is simply in the Father’s presence, but that He is closely associated with the Father in the work of salvation.  </a:t>
            </a:r>
          </a:p>
        </p:txBody>
      </p:sp>
      <p:pic>
        <p:nvPicPr>
          <p:cNvPr id="35842" name="Picture 2" descr="2 John 1:6 – &quot;And this is love: that we walk in obedience to his commands.&quot;">
            <a:extLst>
              <a:ext uri="{FF2B5EF4-FFF2-40B4-BE49-F238E27FC236}">
                <a16:creationId xmlns:a16="http://schemas.microsoft.com/office/drawing/2014/main" id="{A41DE1B8-661E-9137-F19D-B2908FF0B406}"/>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2605088" y="2105025"/>
            <a:ext cx="3892550" cy="3892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75180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2F5E-1E01-FE15-51F8-E2542240D56F}"/>
              </a:ext>
            </a:extLst>
          </p:cNvPr>
          <p:cNvSpPr>
            <a:spLocks noGrp="1"/>
          </p:cNvSpPr>
          <p:nvPr>
            <p:ph type="title"/>
          </p:nvPr>
        </p:nvSpPr>
        <p:spPr>
          <a:xfrm>
            <a:off x="2609873" y="805818"/>
            <a:ext cx="7950984" cy="777886"/>
          </a:xfrm>
        </p:spPr>
        <p:txBody>
          <a:bodyPr>
            <a:normAutofit/>
          </a:bodyPr>
          <a:lstStyle/>
          <a:p>
            <a:pPr algn="l"/>
            <a:r>
              <a:rPr lang="en-US" sz="4000" dirty="0"/>
              <a:t>and the Word was with God,</a:t>
            </a:r>
          </a:p>
        </p:txBody>
      </p:sp>
      <p:sp>
        <p:nvSpPr>
          <p:cNvPr id="4" name="Content Placeholder 3">
            <a:extLst>
              <a:ext uri="{FF2B5EF4-FFF2-40B4-BE49-F238E27FC236}">
                <a16:creationId xmlns:a16="http://schemas.microsoft.com/office/drawing/2014/main" id="{56D1F9D1-0374-6DF0-11ED-680DFF5D45B2}"/>
              </a:ext>
            </a:extLst>
          </p:cNvPr>
          <p:cNvSpPr>
            <a:spLocks noGrp="1"/>
          </p:cNvSpPr>
          <p:nvPr>
            <p:ph sz="half" idx="2"/>
          </p:nvPr>
        </p:nvSpPr>
        <p:spPr>
          <a:xfrm>
            <a:off x="6751477" y="1912938"/>
            <a:ext cx="3894222" cy="4381399"/>
          </a:xfrm>
        </p:spPr>
        <p:txBody>
          <a:bodyPr>
            <a:normAutofit lnSpcReduction="10000"/>
          </a:bodyPr>
          <a:lstStyle/>
          <a:p>
            <a:pPr marL="0" indent="0">
              <a:buNone/>
            </a:pPr>
            <a:r>
              <a:rPr lang="en-US" sz="3600" i="1" dirty="0"/>
              <a:t>Pros</a:t>
            </a:r>
            <a:r>
              <a:rPr lang="en-US" sz="3600" dirty="0"/>
              <a:t> is used in the same sense in Heb. 4:13: ‘</a:t>
            </a:r>
            <a:r>
              <a:rPr lang="en-US" sz="3600" i="1" dirty="0"/>
              <a:t>with</a:t>
            </a:r>
            <a:r>
              <a:rPr lang="en-US" sz="3600" dirty="0"/>
              <a:t> whom we have to do,” that is, “with whom we have dealings.”  </a:t>
            </a:r>
          </a:p>
        </p:txBody>
      </p:sp>
      <p:pic>
        <p:nvPicPr>
          <p:cNvPr id="36866" name="Picture 2" descr="John 1:John 1:29 The Next Day John Saw Jesus Coming Toward Him, And Said, “Behold! The Lamb Of God Who Takes Away The Sin Of The World!">
            <a:extLst>
              <a:ext uri="{FF2B5EF4-FFF2-40B4-BE49-F238E27FC236}">
                <a16:creationId xmlns:a16="http://schemas.microsoft.com/office/drawing/2014/main" id="{706E0158-9127-5FB5-02F9-3D782F3AA233}"/>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2605088" y="2105025"/>
            <a:ext cx="3892550" cy="3892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2352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2F5E-1E01-FE15-51F8-E2542240D56F}"/>
              </a:ext>
            </a:extLst>
          </p:cNvPr>
          <p:cNvSpPr>
            <a:spLocks noGrp="1"/>
          </p:cNvSpPr>
          <p:nvPr>
            <p:ph type="title"/>
          </p:nvPr>
        </p:nvSpPr>
        <p:spPr>
          <a:xfrm>
            <a:off x="2609873" y="805818"/>
            <a:ext cx="7950984" cy="777886"/>
          </a:xfrm>
        </p:spPr>
        <p:txBody>
          <a:bodyPr>
            <a:normAutofit/>
          </a:bodyPr>
          <a:lstStyle/>
          <a:p>
            <a:pPr algn="l"/>
            <a:r>
              <a:rPr lang="en-US" sz="4000" dirty="0"/>
              <a:t>and the Word was with God,</a:t>
            </a:r>
          </a:p>
        </p:txBody>
      </p:sp>
      <p:sp>
        <p:nvSpPr>
          <p:cNvPr id="4" name="Content Placeholder 3">
            <a:extLst>
              <a:ext uri="{FF2B5EF4-FFF2-40B4-BE49-F238E27FC236}">
                <a16:creationId xmlns:a16="http://schemas.microsoft.com/office/drawing/2014/main" id="{56D1F9D1-0374-6DF0-11ED-680DFF5D45B2}"/>
              </a:ext>
            </a:extLst>
          </p:cNvPr>
          <p:cNvSpPr>
            <a:spLocks noGrp="1"/>
          </p:cNvSpPr>
          <p:nvPr>
            <p:ph sz="half" idx="2"/>
          </p:nvPr>
        </p:nvSpPr>
        <p:spPr>
          <a:xfrm>
            <a:off x="6751477" y="1912938"/>
            <a:ext cx="3894222" cy="4381399"/>
          </a:xfrm>
        </p:spPr>
        <p:txBody>
          <a:bodyPr>
            <a:normAutofit lnSpcReduction="10000"/>
          </a:bodyPr>
          <a:lstStyle/>
          <a:p>
            <a:pPr marL="0" indent="0">
              <a:buNone/>
            </a:pPr>
            <a:r>
              <a:rPr lang="en-US" sz="3600" dirty="0"/>
              <a:t>The word here implies close personal fellowship in an enterprise of mutual interest and concern.  </a:t>
            </a:r>
          </a:p>
        </p:txBody>
      </p:sp>
      <p:pic>
        <p:nvPicPr>
          <p:cNvPr id="37890" name="Picture 2" descr="3 John 1:1 - &quot;The elder unto the wellbeloved Gaius, whom I love in the truth.&quot;">
            <a:extLst>
              <a:ext uri="{FF2B5EF4-FFF2-40B4-BE49-F238E27FC236}">
                <a16:creationId xmlns:a16="http://schemas.microsoft.com/office/drawing/2014/main" id="{6B74A99B-D91E-8D74-36F3-38BC461F1E99}"/>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2605088" y="2105025"/>
            <a:ext cx="3892550" cy="3892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767266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2F5E-1E01-FE15-51F8-E2542240D56F}"/>
              </a:ext>
            </a:extLst>
          </p:cNvPr>
          <p:cNvSpPr>
            <a:spLocks noGrp="1"/>
          </p:cNvSpPr>
          <p:nvPr>
            <p:ph type="title"/>
          </p:nvPr>
        </p:nvSpPr>
        <p:spPr>
          <a:xfrm>
            <a:off x="2609873" y="805818"/>
            <a:ext cx="7950984" cy="777886"/>
          </a:xfrm>
        </p:spPr>
        <p:txBody>
          <a:bodyPr>
            <a:normAutofit/>
          </a:bodyPr>
          <a:lstStyle/>
          <a:p>
            <a:pPr algn="l"/>
            <a:r>
              <a:rPr lang="en-US" sz="4000" dirty="0"/>
              <a:t>and the Word was with God,</a:t>
            </a:r>
          </a:p>
        </p:txBody>
      </p:sp>
      <p:sp>
        <p:nvSpPr>
          <p:cNvPr id="4" name="Content Placeholder 3">
            <a:extLst>
              <a:ext uri="{FF2B5EF4-FFF2-40B4-BE49-F238E27FC236}">
                <a16:creationId xmlns:a16="http://schemas.microsoft.com/office/drawing/2014/main" id="{56D1F9D1-0374-6DF0-11ED-680DFF5D45B2}"/>
              </a:ext>
            </a:extLst>
          </p:cNvPr>
          <p:cNvSpPr>
            <a:spLocks noGrp="1"/>
          </p:cNvSpPr>
          <p:nvPr>
            <p:ph sz="half" idx="2"/>
          </p:nvPr>
        </p:nvSpPr>
        <p:spPr>
          <a:xfrm>
            <a:off x="6751477" y="1912938"/>
            <a:ext cx="3894222" cy="4381399"/>
          </a:xfrm>
        </p:spPr>
        <p:txBody>
          <a:bodyPr>
            <a:normAutofit fontScale="85000" lnSpcReduction="20000"/>
          </a:bodyPr>
          <a:lstStyle/>
          <a:p>
            <a:pPr marL="0" indent="0">
              <a:buNone/>
            </a:pPr>
            <a:r>
              <a:rPr lang="en-US" sz="3600" dirty="0"/>
              <a:t>The fact that the Word was “with God,” that is, with the Father, emphatically declares Him to be a being altogether distinct from the Father. </a:t>
            </a:r>
          </a:p>
        </p:txBody>
      </p:sp>
      <p:pic>
        <p:nvPicPr>
          <p:cNvPr id="38914" name="Picture 2" descr="John 1:John 1:29 The Next Day John Saw Jesus Coming Toward Him, And Said, “Behold! The Lamb Of God Who Takes Away The Sin Of The World!">
            <a:extLst>
              <a:ext uri="{FF2B5EF4-FFF2-40B4-BE49-F238E27FC236}">
                <a16:creationId xmlns:a16="http://schemas.microsoft.com/office/drawing/2014/main" id="{0CECCDA1-3383-C077-BFAC-F895893C6C50}"/>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2605088" y="2105025"/>
            <a:ext cx="3892550" cy="3892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33731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2F5E-1E01-FE15-51F8-E2542240D56F}"/>
              </a:ext>
            </a:extLst>
          </p:cNvPr>
          <p:cNvSpPr>
            <a:spLocks noGrp="1"/>
          </p:cNvSpPr>
          <p:nvPr>
            <p:ph type="title"/>
          </p:nvPr>
        </p:nvSpPr>
        <p:spPr>
          <a:xfrm>
            <a:off x="2609873" y="805818"/>
            <a:ext cx="7950984" cy="777886"/>
          </a:xfrm>
        </p:spPr>
        <p:txBody>
          <a:bodyPr>
            <a:normAutofit/>
          </a:bodyPr>
          <a:lstStyle/>
          <a:p>
            <a:pPr algn="l"/>
            <a:r>
              <a:rPr lang="en-US" sz="4000" dirty="0"/>
              <a:t>and the Word was with God,</a:t>
            </a:r>
          </a:p>
        </p:txBody>
      </p:sp>
      <p:sp>
        <p:nvSpPr>
          <p:cNvPr id="4" name="Content Placeholder 3">
            <a:extLst>
              <a:ext uri="{FF2B5EF4-FFF2-40B4-BE49-F238E27FC236}">
                <a16:creationId xmlns:a16="http://schemas.microsoft.com/office/drawing/2014/main" id="{56D1F9D1-0374-6DF0-11ED-680DFF5D45B2}"/>
              </a:ext>
            </a:extLst>
          </p:cNvPr>
          <p:cNvSpPr>
            <a:spLocks noGrp="1"/>
          </p:cNvSpPr>
          <p:nvPr>
            <p:ph sz="half" idx="2"/>
          </p:nvPr>
        </p:nvSpPr>
        <p:spPr>
          <a:xfrm>
            <a:off x="6751477" y="1912938"/>
            <a:ext cx="3894222" cy="4381399"/>
          </a:xfrm>
        </p:spPr>
        <p:txBody>
          <a:bodyPr>
            <a:normAutofit fontScale="77500" lnSpcReduction="20000"/>
          </a:bodyPr>
          <a:lstStyle/>
          <a:p>
            <a:pPr marL="0" indent="0">
              <a:buNone/>
            </a:pPr>
            <a:r>
              <a:rPr lang="en-US" sz="3600" dirty="0"/>
              <a:t>As the context makes clear, the Word was associated with God in a unique and exclusive sense. The Word was “with God” in the eternity past, but He became “flesh” in order to be with “us.” (v. 14)</a:t>
            </a:r>
          </a:p>
        </p:txBody>
      </p:sp>
      <p:pic>
        <p:nvPicPr>
          <p:cNvPr id="39940" name="Picture 4" descr="1 John 5:1 - &quot;Whosoever believeth that Jesus is the Christ is born of God: and every one that loveth him that begat loveth him also that is begotten of him.&quot;">
            <a:extLst>
              <a:ext uri="{FF2B5EF4-FFF2-40B4-BE49-F238E27FC236}">
                <a16:creationId xmlns:a16="http://schemas.microsoft.com/office/drawing/2014/main" id="{F3295162-B091-C845-D9F7-2BDBF97C992C}"/>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2605088" y="2105025"/>
            <a:ext cx="3892550" cy="3892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83416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2F5E-1E01-FE15-51F8-E2542240D56F}"/>
              </a:ext>
            </a:extLst>
          </p:cNvPr>
          <p:cNvSpPr>
            <a:spLocks noGrp="1"/>
          </p:cNvSpPr>
          <p:nvPr>
            <p:ph type="title"/>
          </p:nvPr>
        </p:nvSpPr>
        <p:spPr>
          <a:xfrm>
            <a:off x="2609873" y="805818"/>
            <a:ext cx="7950984" cy="777886"/>
          </a:xfrm>
        </p:spPr>
        <p:txBody>
          <a:bodyPr>
            <a:normAutofit/>
          </a:bodyPr>
          <a:lstStyle/>
          <a:p>
            <a:pPr algn="l"/>
            <a:r>
              <a:rPr lang="en-US" sz="4000" dirty="0"/>
              <a:t>and the Word was with God,</a:t>
            </a:r>
          </a:p>
        </p:txBody>
      </p:sp>
      <p:sp>
        <p:nvSpPr>
          <p:cNvPr id="4" name="Content Placeholder 3">
            <a:extLst>
              <a:ext uri="{FF2B5EF4-FFF2-40B4-BE49-F238E27FC236}">
                <a16:creationId xmlns:a16="http://schemas.microsoft.com/office/drawing/2014/main" id="{56D1F9D1-0374-6DF0-11ED-680DFF5D45B2}"/>
              </a:ext>
            </a:extLst>
          </p:cNvPr>
          <p:cNvSpPr>
            <a:spLocks noGrp="1"/>
          </p:cNvSpPr>
          <p:nvPr>
            <p:ph sz="half" idx="2"/>
          </p:nvPr>
        </p:nvSpPr>
        <p:spPr>
          <a:xfrm>
            <a:off x="6751477" y="1912938"/>
            <a:ext cx="3894222" cy="4381399"/>
          </a:xfrm>
        </p:spPr>
        <p:txBody>
          <a:bodyPr>
            <a:normAutofit fontScale="77500" lnSpcReduction="20000"/>
          </a:bodyPr>
          <a:lstStyle/>
          <a:p>
            <a:pPr marL="0" indent="0">
              <a:buNone/>
            </a:pPr>
            <a:r>
              <a:rPr lang="en-US" sz="3600" dirty="0"/>
              <a:t>He was Immanuel, “God with us.” It is impossible to understand the import of the incarnation except against the background of the eternal preexistence of Christ as God and as associated with God. </a:t>
            </a:r>
          </a:p>
        </p:txBody>
      </p:sp>
      <p:pic>
        <p:nvPicPr>
          <p:cNvPr id="40962" name="Picture 2" descr="2 John 1:5 - &quot;And now I beseech thee, lady, not as though I wrote a new commandment unto thee, but that which we had from the beginning, that we love one another.&quot;">
            <a:extLst>
              <a:ext uri="{FF2B5EF4-FFF2-40B4-BE49-F238E27FC236}">
                <a16:creationId xmlns:a16="http://schemas.microsoft.com/office/drawing/2014/main" id="{CDE49B51-C4C1-799C-E850-6B8B2D44D293}"/>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2605088" y="2105025"/>
            <a:ext cx="3892550" cy="3892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7732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03455-CE26-7710-8149-95AE3605E797}"/>
              </a:ext>
            </a:extLst>
          </p:cNvPr>
          <p:cNvSpPr>
            <a:spLocks noGrp="1"/>
          </p:cNvSpPr>
          <p:nvPr>
            <p:ph type="title"/>
          </p:nvPr>
        </p:nvSpPr>
        <p:spPr>
          <a:xfrm>
            <a:off x="2609873" y="3147254"/>
            <a:ext cx="7956560" cy="2923608"/>
          </a:xfrm>
        </p:spPr>
        <p:txBody>
          <a:bodyPr>
            <a:normAutofit/>
          </a:bodyPr>
          <a:lstStyle/>
          <a:p>
            <a:r>
              <a:rPr lang="en-US" sz="8000" dirty="0"/>
              <a:t>and the </a:t>
            </a:r>
            <a:r>
              <a:rPr lang="en-US" sz="9600" b="1" dirty="0"/>
              <a:t>Word</a:t>
            </a:r>
            <a:r>
              <a:rPr lang="en-US" sz="8000" dirty="0"/>
              <a:t> was </a:t>
            </a:r>
            <a:r>
              <a:rPr lang="en-US" sz="9600" b="1" dirty="0"/>
              <a:t>God</a:t>
            </a:r>
            <a:r>
              <a:rPr lang="en-US" sz="8000" dirty="0"/>
              <a:t>. </a:t>
            </a:r>
          </a:p>
        </p:txBody>
      </p:sp>
      <p:sp>
        <p:nvSpPr>
          <p:cNvPr id="3" name="Text Placeholder 2">
            <a:extLst>
              <a:ext uri="{FF2B5EF4-FFF2-40B4-BE49-F238E27FC236}">
                <a16:creationId xmlns:a16="http://schemas.microsoft.com/office/drawing/2014/main" id="{40E03029-6739-7E33-5EE6-D94F11E44AC6}"/>
              </a:ext>
            </a:extLst>
          </p:cNvPr>
          <p:cNvSpPr>
            <a:spLocks noGrp="1"/>
          </p:cNvSpPr>
          <p:nvPr>
            <p:ph type="body" idx="1"/>
          </p:nvPr>
        </p:nvSpPr>
        <p:spPr/>
        <p:txBody>
          <a:bodyPr>
            <a:normAutofit/>
          </a:bodyPr>
          <a:lstStyle/>
          <a:p>
            <a:r>
              <a:rPr lang="en-US" sz="4800" dirty="0"/>
              <a:t>John 1:1</a:t>
            </a:r>
          </a:p>
        </p:txBody>
      </p:sp>
    </p:spTree>
    <p:extLst>
      <p:ext uri="{BB962C8B-B14F-4D97-AF65-F5344CB8AC3E}">
        <p14:creationId xmlns:p14="http://schemas.microsoft.com/office/powerpoint/2010/main" val="408899235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5CCC7-8C39-3CD8-BC92-496B44FBABCD}"/>
              </a:ext>
            </a:extLst>
          </p:cNvPr>
          <p:cNvSpPr>
            <a:spLocks noGrp="1"/>
          </p:cNvSpPr>
          <p:nvPr>
            <p:ph type="ctrTitle"/>
          </p:nvPr>
        </p:nvSpPr>
        <p:spPr>
          <a:xfrm>
            <a:off x="925467" y="912042"/>
            <a:ext cx="11091768" cy="2268559"/>
          </a:xfrm>
        </p:spPr>
        <p:txBody>
          <a:bodyPr>
            <a:normAutofit/>
          </a:bodyPr>
          <a:lstStyle/>
          <a:p>
            <a:r>
              <a:rPr lang="en-US" sz="5400" dirty="0"/>
              <a:t>and the </a:t>
            </a:r>
            <a:r>
              <a:rPr lang="en-US" sz="5400" b="1" dirty="0"/>
              <a:t>Word</a:t>
            </a:r>
            <a:r>
              <a:rPr lang="en-US" sz="5400" dirty="0"/>
              <a:t> </a:t>
            </a:r>
            <a:r>
              <a:rPr lang="en-US" sz="5400" dirty="0">
                <a:solidFill>
                  <a:srgbClr val="2C2D1F"/>
                </a:solidFill>
              </a:rPr>
              <a:t>was God.  </a:t>
            </a:r>
            <a:r>
              <a:rPr lang="en-US" sz="5400" dirty="0"/>
              <a:t>  </a:t>
            </a:r>
          </a:p>
        </p:txBody>
      </p:sp>
      <p:sp>
        <p:nvSpPr>
          <p:cNvPr id="3" name="Subtitle 2">
            <a:extLst>
              <a:ext uri="{FF2B5EF4-FFF2-40B4-BE49-F238E27FC236}">
                <a16:creationId xmlns:a16="http://schemas.microsoft.com/office/drawing/2014/main" id="{17A42690-FD22-B713-36FD-E2C318069F10}"/>
              </a:ext>
            </a:extLst>
          </p:cNvPr>
          <p:cNvSpPr>
            <a:spLocks noGrp="1"/>
          </p:cNvSpPr>
          <p:nvPr>
            <p:ph type="subTitle" idx="1"/>
          </p:nvPr>
        </p:nvSpPr>
        <p:spPr>
          <a:xfrm>
            <a:off x="2772274" y="5294790"/>
            <a:ext cx="5357600" cy="1160213"/>
          </a:xfrm>
        </p:spPr>
        <p:txBody>
          <a:bodyPr>
            <a:normAutofit/>
          </a:bodyPr>
          <a:lstStyle/>
          <a:p>
            <a:r>
              <a:rPr lang="en-US" sz="5400" dirty="0"/>
              <a:t>John 1:1</a:t>
            </a:r>
          </a:p>
        </p:txBody>
      </p:sp>
      <p:pic>
        <p:nvPicPr>
          <p:cNvPr id="6" name="Picture 5">
            <a:extLst>
              <a:ext uri="{FF2B5EF4-FFF2-40B4-BE49-F238E27FC236}">
                <a16:creationId xmlns:a16="http://schemas.microsoft.com/office/drawing/2014/main" id="{A80DBFDE-6BE4-F47E-5128-A3547531F855}"/>
              </a:ext>
            </a:extLst>
          </p:cNvPr>
          <p:cNvPicPr>
            <a:picLocks noChangeAspect="1"/>
          </p:cNvPicPr>
          <p:nvPr/>
        </p:nvPicPr>
        <p:blipFill>
          <a:blip r:embed="rId2"/>
          <a:stretch>
            <a:fillRect/>
          </a:stretch>
        </p:blipFill>
        <p:spPr>
          <a:xfrm>
            <a:off x="1100232" y="1932058"/>
            <a:ext cx="11091768" cy="3490683"/>
          </a:xfrm>
          <a:prstGeom prst="rect">
            <a:avLst/>
          </a:prstGeom>
        </p:spPr>
      </p:pic>
    </p:spTree>
    <p:extLst>
      <p:ext uri="{BB962C8B-B14F-4D97-AF65-F5344CB8AC3E}">
        <p14:creationId xmlns:p14="http://schemas.microsoft.com/office/powerpoint/2010/main" val="29004973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2F5E-1E01-FE15-51F8-E2542240D56F}"/>
              </a:ext>
            </a:extLst>
          </p:cNvPr>
          <p:cNvSpPr>
            <a:spLocks noGrp="1"/>
          </p:cNvSpPr>
          <p:nvPr>
            <p:ph type="title"/>
          </p:nvPr>
        </p:nvSpPr>
        <p:spPr>
          <a:xfrm>
            <a:off x="2609873" y="805818"/>
            <a:ext cx="7950984" cy="777886"/>
          </a:xfrm>
        </p:spPr>
        <p:txBody>
          <a:bodyPr>
            <a:normAutofit/>
          </a:bodyPr>
          <a:lstStyle/>
          <a:p>
            <a:r>
              <a:rPr lang="en-US" sz="4000" dirty="0"/>
              <a:t>In the BEGINNING </a:t>
            </a:r>
          </a:p>
        </p:txBody>
      </p:sp>
      <p:sp>
        <p:nvSpPr>
          <p:cNvPr id="3" name="Content Placeholder 2">
            <a:extLst>
              <a:ext uri="{FF2B5EF4-FFF2-40B4-BE49-F238E27FC236}">
                <a16:creationId xmlns:a16="http://schemas.microsoft.com/office/drawing/2014/main" id="{9C9E21F0-A770-DC91-8D2A-E015816D7855}"/>
              </a:ext>
            </a:extLst>
          </p:cNvPr>
          <p:cNvSpPr>
            <a:spLocks noGrp="1"/>
          </p:cNvSpPr>
          <p:nvPr>
            <p:ph sz="half" idx="1"/>
          </p:nvPr>
        </p:nvSpPr>
        <p:spPr>
          <a:xfrm>
            <a:off x="2605374" y="2052114"/>
            <a:ext cx="3891960" cy="3997829"/>
          </a:xfrm>
        </p:spPr>
        <p:txBody>
          <a:bodyPr>
            <a:normAutofit fontScale="92500"/>
          </a:bodyPr>
          <a:lstStyle/>
          <a:p>
            <a:pPr marL="0" indent="0">
              <a:buNone/>
            </a:pPr>
            <a:r>
              <a:rPr lang="en-US" sz="3600" dirty="0"/>
              <a:t>As Genesis 1 sets forth the nature of creation and the fact that man was originally formed in the image of God, </a:t>
            </a:r>
          </a:p>
        </p:txBody>
      </p:sp>
      <p:pic>
        <p:nvPicPr>
          <p:cNvPr id="2056" name="Picture 8" descr="Woman's Creation - The Other Half Of Man">
            <a:extLst>
              <a:ext uri="{FF2B5EF4-FFF2-40B4-BE49-F238E27FC236}">
                <a16:creationId xmlns:a16="http://schemas.microsoft.com/office/drawing/2014/main" id="{E2331DFC-5722-BFD5-D738-F4BEA1FC33DC}"/>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665913" y="2103438"/>
            <a:ext cx="3895725" cy="3895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35094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2F5E-1E01-FE15-51F8-E2542240D56F}"/>
              </a:ext>
            </a:extLst>
          </p:cNvPr>
          <p:cNvSpPr>
            <a:spLocks noGrp="1"/>
          </p:cNvSpPr>
          <p:nvPr>
            <p:ph type="title"/>
          </p:nvPr>
        </p:nvSpPr>
        <p:spPr>
          <a:xfrm>
            <a:off x="2609873" y="805818"/>
            <a:ext cx="7950984" cy="777886"/>
          </a:xfrm>
        </p:spPr>
        <p:txBody>
          <a:bodyPr>
            <a:normAutofit/>
          </a:bodyPr>
          <a:lstStyle/>
          <a:p>
            <a:r>
              <a:rPr lang="en-US" sz="4400" dirty="0"/>
              <a:t>…and the </a:t>
            </a:r>
            <a:r>
              <a:rPr lang="en-US" sz="4400" b="1" dirty="0"/>
              <a:t>Word</a:t>
            </a:r>
            <a:r>
              <a:rPr lang="en-US" sz="4400" dirty="0"/>
              <a:t> was </a:t>
            </a:r>
            <a:r>
              <a:rPr lang="en-US" sz="4400" b="1" dirty="0"/>
              <a:t>God</a:t>
            </a:r>
            <a:r>
              <a:rPr lang="en-US" sz="4400" dirty="0"/>
              <a:t>.</a:t>
            </a:r>
            <a:endParaRPr lang="en-US" sz="4400" b="1" dirty="0"/>
          </a:p>
        </p:txBody>
      </p:sp>
      <p:sp>
        <p:nvSpPr>
          <p:cNvPr id="5" name="Content Placeholder 4">
            <a:extLst>
              <a:ext uri="{FF2B5EF4-FFF2-40B4-BE49-F238E27FC236}">
                <a16:creationId xmlns:a16="http://schemas.microsoft.com/office/drawing/2014/main" id="{18DD84FC-3500-52C4-67AB-6553D433A796}"/>
              </a:ext>
            </a:extLst>
          </p:cNvPr>
          <p:cNvSpPr>
            <a:spLocks noGrp="1"/>
          </p:cNvSpPr>
          <p:nvPr>
            <p:ph sz="half" idx="1"/>
          </p:nvPr>
        </p:nvSpPr>
        <p:spPr>
          <a:xfrm>
            <a:off x="2605374" y="2103438"/>
            <a:ext cx="4060540" cy="3946506"/>
          </a:xfrm>
        </p:spPr>
        <p:txBody>
          <a:bodyPr>
            <a:noAutofit/>
          </a:bodyPr>
          <a:lstStyle/>
          <a:p>
            <a:pPr marL="0" indent="0">
              <a:buNone/>
            </a:pPr>
            <a:r>
              <a:rPr lang="en-US" sz="3200" dirty="0"/>
              <a:t>The absence, in the Greek, of the definite article before the word “God” makes it impossible to render the statement, “God was the Word.”</a:t>
            </a:r>
          </a:p>
        </p:txBody>
      </p:sp>
      <p:pic>
        <p:nvPicPr>
          <p:cNvPr id="41986" name="Picture 2" descr="Remember those who rule over you, who have spoken the word of God to you">
            <a:extLst>
              <a:ext uri="{FF2B5EF4-FFF2-40B4-BE49-F238E27FC236}">
                <a16:creationId xmlns:a16="http://schemas.microsoft.com/office/drawing/2014/main" id="{B7E0BF00-0AB3-DF98-16FE-C512E67E0A8C}"/>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665913" y="2103438"/>
            <a:ext cx="3895725" cy="3895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453366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2F5E-1E01-FE15-51F8-E2542240D56F}"/>
              </a:ext>
            </a:extLst>
          </p:cNvPr>
          <p:cNvSpPr>
            <a:spLocks noGrp="1"/>
          </p:cNvSpPr>
          <p:nvPr>
            <p:ph type="title"/>
          </p:nvPr>
        </p:nvSpPr>
        <p:spPr>
          <a:xfrm>
            <a:off x="2609873" y="805818"/>
            <a:ext cx="7950984" cy="777886"/>
          </a:xfrm>
        </p:spPr>
        <p:txBody>
          <a:bodyPr>
            <a:normAutofit/>
          </a:bodyPr>
          <a:lstStyle/>
          <a:p>
            <a:r>
              <a:rPr lang="en-US" sz="4400" dirty="0"/>
              <a:t>…and the </a:t>
            </a:r>
            <a:r>
              <a:rPr lang="en-US" sz="4400" b="1" dirty="0"/>
              <a:t>Word</a:t>
            </a:r>
            <a:r>
              <a:rPr lang="en-US" sz="4400" dirty="0"/>
              <a:t> was </a:t>
            </a:r>
            <a:r>
              <a:rPr lang="en-US" sz="4400" b="1" dirty="0"/>
              <a:t>God</a:t>
            </a:r>
            <a:r>
              <a:rPr lang="en-US" sz="4400" dirty="0"/>
              <a:t>.</a:t>
            </a:r>
            <a:endParaRPr lang="en-US" sz="4400" b="1" dirty="0"/>
          </a:p>
        </p:txBody>
      </p:sp>
      <p:sp>
        <p:nvSpPr>
          <p:cNvPr id="5" name="Content Placeholder 4">
            <a:extLst>
              <a:ext uri="{FF2B5EF4-FFF2-40B4-BE49-F238E27FC236}">
                <a16:creationId xmlns:a16="http://schemas.microsoft.com/office/drawing/2014/main" id="{18DD84FC-3500-52C4-67AB-6553D433A796}"/>
              </a:ext>
            </a:extLst>
          </p:cNvPr>
          <p:cNvSpPr>
            <a:spLocks noGrp="1"/>
          </p:cNvSpPr>
          <p:nvPr>
            <p:ph sz="half" idx="1"/>
          </p:nvPr>
        </p:nvSpPr>
        <p:spPr>
          <a:xfrm>
            <a:off x="2605374" y="2103438"/>
            <a:ext cx="4060540" cy="3946506"/>
          </a:xfrm>
        </p:spPr>
        <p:txBody>
          <a:bodyPr>
            <a:noAutofit/>
          </a:bodyPr>
          <a:lstStyle/>
          <a:p>
            <a:pPr marL="0" indent="0">
              <a:buNone/>
            </a:pPr>
            <a:r>
              <a:rPr lang="en-US" sz="2800" dirty="0"/>
              <a:t>Thus to render it would equate God with the Word and thus limit Deity exclusively to the Word. The two terms, “Word” and “God,” are not altogether interchangeable. </a:t>
            </a:r>
          </a:p>
        </p:txBody>
      </p:sp>
      <p:pic>
        <p:nvPicPr>
          <p:cNvPr id="43010" name="Picture 2" descr="John 1:1-3 - &quot;In the beginning was the Word, and the Word was with God, and the Word was God. He was with God in the beginning. Through him all things were made; without him nothing was made that has been made.&quot;">
            <a:extLst>
              <a:ext uri="{FF2B5EF4-FFF2-40B4-BE49-F238E27FC236}">
                <a16:creationId xmlns:a16="http://schemas.microsoft.com/office/drawing/2014/main" id="{D2E7CA03-5851-DFAB-D9C1-738BC25CB80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665913" y="2103438"/>
            <a:ext cx="3895725" cy="3895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67700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2F5E-1E01-FE15-51F8-E2542240D56F}"/>
              </a:ext>
            </a:extLst>
          </p:cNvPr>
          <p:cNvSpPr>
            <a:spLocks noGrp="1"/>
          </p:cNvSpPr>
          <p:nvPr>
            <p:ph type="title"/>
          </p:nvPr>
        </p:nvSpPr>
        <p:spPr>
          <a:xfrm>
            <a:off x="2609873" y="805818"/>
            <a:ext cx="7950984" cy="777886"/>
          </a:xfrm>
        </p:spPr>
        <p:txBody>
          <a:bodyPr>
            <a:normAutofit/>
          </a:bodyPr>
          <a:lstStyle/>
          <a:p>
            <a:r>
              <a:rPr lang="en-US" sz="4400" dirty="0"/>
              <a:t>…and the </a:t>
            </a:r>
            <a:r>
              <a:rPr lang="en-US" sz="4400" b="1" dirty="0"/>
              <a:t>Word</a:t>
            </a:r>
            <a:r>
              <a:rPr lang="en-US" sz="4400" dirty="0"/>
              <a:t> was </a:t>
            </a:r>
            <a:r>
              <a:rPr lang="en-US" sz="4400" b="1" dirty="0"/>
              <a:t>God</a:t>
            </a:r>
            <a:r>
              <a:rPr lang="en-US" sz="4400" dirty="0"/>
              <a:t>.</a:t>
            </a:r>
            <a:endParaRPr lang="en-US" sz="4400" b="1" dirty="0"/>
          </a:p>
        </p:txBody>
      </p:sp>
      <p:sp>
        <p:nvSpPr>
          <p:cNvPr id="5" name="Content Placeholder 4">
            <a:extLst>
              <a:ext uri="{FF2B5EF4-FFF2-40B4-BE49-F238E27FC236}">
                <a16:creationId xmlns:a16="http://schemas.microsoft.com/office/drawing/2014/main" id="{18DD84FC-3500-52C4-67AB-6553D433A796}"/>
              </a:ext>
            </a:extLst>
          </p:cNvPr>
          <p:cNvSpPr>
            <a:spLocks noGrp="1"/>
          </p:cNvSpPr>
          <p:nvPr>
            <p:ph sz="half" idx="1"/>
          </p:nvPr>
        </p:nvSpPr>
        <p:spPr>
          <a:xfrm>
            <a:off x="2605374" y="1828800"/>
            <a:ext cx="4060540" cy="4221144"/>
          </a:xfrm>
        </p:spPr>
        <p:txBody>
          <a:bodyPr>
            <a:noAutofit/>
          </a:bodyPr>
          <a:lstStyle/>
          <a:p>
            <a:pPr marL="0" indent="0">
              <a:buNone/>
            </a:pPr>
            <a:r>
              <a:rPr lang="en-US" sz="2700" dirty="0"/>
              <a:t> It would be no more proper to say that “God was the Word” than to say that “love is God,” or, “flesh was made the Word.” Although here in v. 1 the word “God” lacks the definite article, it is still definite. </a:t>
            </a:r>
          </a:p>
        </p:txBody>
      </p:sp>
      <p:pic>
        <p:nvPicPr>
          <p:cNvPr id="44034" name="Picture 2" descr="Hebrews 6:5 - &quot;And have tasted the good word of God, and the powers of the world to come,&quot;">
            <a:extLst>
              <a:ext uri="{FF2B5EF4-FFF2-40B4-BE49-F238E27FC236}">
                <a16:creationId xmlns:a16="http://schemas.microsoft.com/office/drawing/2014/main" id="{EA9D61B4-9959-6937-8782-7DC12C38BDF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665913" y="2103438"/>
            <a:ext cx="3895725" cy="3895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900583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2F5E-1E01-FE15-51F8-E2542240D56F}"/>
              </a:ext>
            </a:extLst>
          </p:cNvPr>
          <p:cNvSpPr>
            <a:spLocks noGrp="1"/>
          </p:cNvSpPr>
          <p:nvPr>
            <p:ph type="title"/>
          </p:nvPr>
        </p:nvSpPr>
        <p:spPr>
          <a:xfrm>
            <a:off x="2609873" y="805818"/>
            <a:ext cx="7950984" cy="777886"/>
          </a:xfrm>
        </p:spPr>
        <p:txBody>
          <a:bodyPr>
            <a:normAutofit/>
          </a:bodyPr>
          <a:lstStyle/>
          <a:p>
            <a:r>
              <a:rPr lang="en-US" sz="4400" dirty="0"/>
              <a:t>…and the </a:t>
            </a:r>
            <a:r>
              <a:rPr lang="en-US" sz="4400" b="1" dirty="0"/>
              <a:t>Word</a:t>
            </a:r>
            <a:r>
              <a:rPr lang="en-US" sz="4400" dirty="0"/>
              <a:t> was </a:t>
            </a:r>
            <a:r>
              <a:rPr lang="en-US" sz="4400" b="1" dirty="0"/>
              <a:t>God</a:t>
            </a:r>
            <a:r>
              <a:rPr lang="en-US" sz="4400" dirty="0"/>
              <a:t>.</a:t>
            </a:r>
            <a:endParaRPr lang="en-US" sz="4400" b="1" dirty="0"/>
          </a:p>
        </p:txBody>
      </p:sp>
      <p:sp>
        <p:nvSpPr>
          <p:cNvPr id="5" name="Content Placeholder 4">
            <a:extLst>
              <a:ext uri="{FF2B5EF4-FFF2-40B4-BE49-F238E27FC236}">
                <a16:creationId xmlns:a16="http://schemas.microsoft.com/office/drawing/2014/main" id="{18DD84FC-3500-52C4-67AB-6553D433A796}"/>
              </a:ext>
            </a:extLst>
          </p:cNvPr>
          <p:cNvSpPr>
            <a:spLocks noGrp="1"/>
          </p:cNvSpPr>
          <p:nvPr>
            <p:ph sz="half" idx="1"/>
          </p:nvPr>
        </p:nvSpPr>
        <p:spPr>
          <a:xfrm>
            <a:off x="2605374" y="1979629"/>
            <a:ext cx="4060540" cy="4070315"/>
          </a:xfrm>
        </p:spPr>
        <p:txBody>
          <a:bodyPr>
            <a:noAutofit/>
          </a:bodyPr>
          <a:lstStyle/>
          <a:p>
            <a:pPr marL="0" indent="0">
              <a:buNone/>
            </a:pPr>
            <a:r>
              <a:rPr lang="en-US" sz="3200" dirty="0"/>
              <a:t>The statement cannot be translated “the Word was </a:t>
            </a:r>
            <a:r>
              <a:rPr lang="en-US" sz="3200" i="1" dirty="0"/>
              <a:t>a</a:t>
            </a:r>
            <a:r>
              <a:rPr lang="en-US" sz="3200" dirty="0"/>
              <a:t> God,” as if the Word were one God among many other gods.</a:t>
            </a:r>
          </a:p>
        </p:txBody>
      </p:sp>
      <p:pic>
        <p:nvPicPr>
          <p:cNvPr id="45058" name="Picture 2" descr="1 Chronicles 17:3 - &quot;¶ And it came to pass the same night, that the word of God came to Nathan, saying,&quot;">
            <a:extLst>
              <a:ext uri="{FF2B5EF4-FFF2-40B4-BE49-F238E27FC236}">
                <a16:creationId xmlns:a16="http://schemas.microsoft.com/office/drawing/2014/main" id="{21F1F059-2F59-2E01-EC07-A0EF2CCDF72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665913" y="2103438"/>
            <a:ext cx="3895725" cy="3895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306952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2F5E-1E01-FE15-51F8-E2542240D56F}"/>
              </a:ext>
            </a:extLst>
          </p:cNvPr>
          <p:cNvSpPr>
            <a:spLocks noGrp="1"/>
          </p:cNvSpPr>
          <p:nvPr>
            <p:ph type="title"/>
          </p:nvPr>
        </p:nvSpPr>
        <p:spPr>
          <a:xfrm>
            <a:off x="2609873" y="805818"/>
            <a:ext cx="7950984" cy="777886"/>
          </a:xfrm>
        </p:spPr>
        <p:txBody>
          <a:bodyPr>
            <a:normAutofit/>
          </a:bodyPr>
          <a:lstStyle/>
          <a:p>
            <a:r>
              <a:rPr lang="en-US" sz="4400" dirty="0"/>
              <a:t>…and the </a:t>
            </a:r>
            <a:r>
              <a:rPr lang="en-US" sz="4400" b="1" dirty="0"/>
              <a:t>Word</a:t>
            </a:r>
            <a:r>
              <a:rPr lang="en-US" sz="4400" dirty="0"/>
              <a:t> was </a:t>
            </a:r>
            <a:r>
              <a:rPr lang="en-US" sz="4400" b="1" dirty="0"/>
              <a:t>God</a:t>
            </a:r>
            <a:r>
              <a:rPr lang="en-US" sz="4400" dirty="0"/>
              <a:t>.</a:t>
            </a:r>
            <a:endParaRPr lang="en-US" sz="4400" b="1" dirty="0"/>
          </a:p>
        </p:txBody>
      </p:sp>
      <p:sp>
        <p:nvSpPr>
          <p:cNvPr id="5" name="Content Placeholder 4">
            <a:extLst>
              <a:ext uri="{FF2B5EF4-FFF2-40B4-BE49-F238E27FC236}">
                <a16:creationId xmlns:a16="http://schemas.microsoft.com/office/drawing/2014/main" id="{18DD84FC-3500-52C4-67AB-6553D433A796}"/>
              </a:ext>
            </a:extLst>
          </p:cNvPr>
          <p:cNvSpPr>
            <a:spLocks noGrp="1"/>
          </p:cNvSpPr>
          <p:nvPr>
            <p:ph sz="half" idx="1"/>
          </p:nvPr>
        </p:nvSpPr>
        <p:spPr>
          <a:xfrm>
            <a:off x="2605374" y="1677971"/>
            <a:ext cx="4060540" cy="4371973"/>
          </a:xfrm>
        </p:spPr>
        <p:txBody>
          <a:bodyPr>
            <a:noAutofit/>
          </a:bodyPr>
          <a:lstStyle/>
          <a:p>
            <a:pPr marL="0" indent="0">
              <a:buNone/>
            </a:pPr>
            <a:r>
              <a:rPr lang="en-US" sz="2800" dirty="0"/>
              <a:t>In Greek the absence of the article often emphasizes quality expressed by, or inherent in, a word. Accordingly, John means that the Word partook of the essence of Deity, </a:t>
            </a:r>
          </a:p>
        </p:txBody>
      </p:sp>
      <p:pic>
        <p:nvPicPr>
          <p:cNvPr id="46082" name="Picture 2" descr="Matthew 4:4 NIV&#10;Jesus answered, “It is written: ‘Man shall not live on bread alone, but on every word that comes from the mouth of God.’”">
            <a:extLst>
              <a:ext uri="{FF2B5EF4-FFF2-40B4-BE49-F238E27FC236}">
                <a16:creationId xmlns:a16="http://schemas.microsoft.com/office/drawing/2014/main" id="{C7732F84-01FA-CD80-3502-103F04FC0F1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665913" y="1869281"/>
            <a:ext cx="3895725" cy="3895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052827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2F5E-1E01-FE15-51F8-E2542240D56F}"/>
              </a:ext>
            </a:extLst>
          </p:cNvPr>
          <p:cNvSpPr>
            <a:spLocks noGrp="1"/>
          </p:cNvSpPr>
          <p:nvPr>
            <p:ph type="title"/>
          </p:nvPr>
        </p:nvSpPr>
        <p:spPr>
          <a:xfrm>
            <a:off x="2609873" y="805818"/>
            <a:ext cx="7950984" cy="777886"/>
          </a:xfrm>
        </p:spPr>
        <p:txBody>
          <a:bodyPr>
            <a:normAutofit/>
          </a:bodyPr>
          <a:lstStyle/>
          <a:p>
            <a:r>
              <a:rPr lang="en-US" sz="4400" dirty="0"/>
              <a:t>…and the </a:t>
            </a:r>
            <a:r>
              <a:rPr lang="en-US" sz="4400" b="1" dirty="0"/>
              <a:t>Word</a:t>
            </a:r>
            <a:r>
              <a:rPr lang="en-US" sz="4400" dirty="0"/>
              <a:t> was </a:t>
            </a:r>
            <a:r>
              <a:rPr lang="en-US" sz="4400" b="1" dirty="0"/>
              <a:t>God</a:t>
            </a:r>
            <a:r>
              <a:rPr lang="en-US" sz="4400" dirty="0"/>
              <a:t>.</a:t>
            </a:r>
            <a:endParaRPr lang="en-US" sz="4400" b="1" dirty="0"/>
          </a:p>
        </p:txBody>
      </p:sp>
      <p:sp>
        <p:nvSpPr>
          <p:cNvPr id="5" name="Content Placeholder 4">
            <a:extLst>
              <a:ext uri="{FF2B5EF4-FFF2-40B4-BE49-F238E27FC236}">
                <a16:creationId xmlns:a16="http://schemas.microsoft.com/office/drawing/2014/main" id="{18DD84FC-3500-52C4-67AB-6553D433A796}"/>
              </a:ext>
            </a:extLst>
          </p:cNvPr>
          <p:cNvSpPr>
            <a:spLocks noGrp="1"/>
          </p:cNvSpPr>
          <p:nvPr>
            <p:ph sz="half" idx="1"/>
          </p:nvPr>
        </p:nvSpPr>
        <p:spPr>
          <a:xfrm>
            <a:off x="2605374" y="1687398"/>
            <a:ext cx="4060540" cy="4362546"/>
          </a:xfrm>
        </p:spPr>
        <p:txBody>
          <a:bodyPr>
            <a:noAutofit/>
          </a:bodyPr>
          <a:lstStyle/>
          <a:p>
            <a:pPr marL="0" indent="0">
              <a:buNone/>
            </a:pPr>
            <a:r>
              <a:rPr lang="en-US" sz="2800" dirty="0"/>
              <a:t>that He was divine in the ultimate and absolute sense. Thus in one terse declaration John denies that the Word was either a God, one among many, or the God, as if He alone were God.</a:t>
            </a:r>
          </a:p>
        </p:txBody>
      </p:sp>
      <p:pic>
        <p:nvPicPr>
          <p:cNvPr id="47106" name="Picture 2" descr="Luke 4:4 - &quot;And Jesus answered him, saying, It is written, That man shall not live by bread alone, but by every word of God.&quot;">
            <a:extLst>
              <a:ext uri="{FF2B5EF4-FFF2-40B4-BE49-F238E27FC236}">
                <a16:creationId xmlns:a16="http://schemas.microsoft.com/office/drawing/2014/main" id="{029B7DC2-3596-7585-E8FA-CE50DA15369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665914" y="1920808"/>
            <a:ext cx="3895725" cy="3895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096968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2F5E-1E01-FE15-51F8-E2542240D56F}"/>
              </a:ext>
            </a:extLst>
          </p:cNvPr>
          <p:cNvSpPr>
            <a:spLocks noGrp="1"/>
          </p:cNvSpPr>
          <p:nvPr>
            <p:ph type="title"/>
          </p:nvPr>
        </p:nvSpPr>
        <p:spPr>
          <a:xfrm>
            <a:off x="2609873" y="805818"/>
            <a:ext cx="7950984" cy="777886"/>
          </a:xfrm>
        </p:spPr>
        <p:txBody>
          <a:bodyPr>
            <a:normAutofit/>
          </a:bodyPr>
          <a:lstStyle/>
          <a:p>
            <a:r>
              <a:rPr lang="en-US" sz="4400" dirty="0"/>
              <a:t>…and the </a:t>
            </a:r>
            <a:r>
              <a:rPr lang="en-US" sz="4400" b="1" dirty="0"/>
              <a:t>Word</a:t>
            </a:r>
            <a:r>
              <a:rPr lang="en-US" sz="4400" dirty="0"/>
              <a:t> was </a:t>
            </a:r>
            <a:r>
              <a:rPr lang="en-US" sz="4400" b="1" dirty="0"/>
              <a:t>God</a:t>
            </a:r>
            <a:r>
              <a:rPr lang="en-US" sz="4400" dirty="0"/>
              <a:t>.</a:t>
            </a:r>
            <a:endParaRPr lang="en-US" sz="4400" b="1" dirty="0"/>
          </a:p>
        </p:txBody>
      </p:sp>
      <p:sp>
        <p:nvSpPr>
          <p:cNvPr id="5" name="Content Placeholder 4">
            <a:extLst>
              <a:ext uri="{FF2B5EF4-FFF2-40B4-BE49-F238E27FC236}">
                <a16:creationId xmlns:a16="http://schemas.microsoft.com/office/drawing/2014/main" id="{18DD84FC-3500-52C4-67AB-6553D433A796}"/>
              </a:ext>
            </a:extLst>
          </p:cNvPr>
          <p:cNvSpPr>
            <a:spLocks noGrp="1"/>
          </p:cNvSpPr>
          <p:nvPr>
            <p:ph sz="half" idx="1"/>
          </p:nvPr>
        </p:nvSpPr>
        <p:spPr>
          <a:xfrm>
            <a:off x="2605374" y="1913640"/>
            <a:ext cx="4060540" cy="4136303"/>
          </a:xfrm>
        </p:spPr>
        <p:txBody>
          <a:bodyPr>
            <a:noAutofit/>
          </a:bodyPr>
          <a:lstStyle/>
          <a:p>
            <a:pPr marL="0" indent="0">
              <a:buNone/>
            </a:pPr>
            <a:r>
              <a:rPr lang="en-US" sz="2800" dirty="0"/>
              <a:t>In the prologue (vs. 1–18) John states the objective that guided him in writing the Gospel; namely, to present the man Jesus as God incarnate.  </a:t>
            </a:r>
          </a:p>
        </p:txBody>
      </p:sp>
      <p:pic>
        <p:nvPicPr>
          <p:cNvPr id="48130" name="Picture 2" descr="Luke 11:28 - &quot;But he said, Yea rather, blessed are they that hear the word of God, and keep it.&quot;">
            <a:extLst>
              <a:ext uri="{FF2B5EF4-FFF2-40B4-BE49-F238E27FC236}">
                <a16:creationId xmlns:a16="http://schemas.microsoft.com/office/drawing/2014/main" id="{A455F174-36A7-39ED-D39A-597744F0E94C}"/>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665132" y="1830061"/>
            <a:ext cx="3895725" cy="3895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009915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2F5E-1E01-FE15-51F8-E2542240D56F}"/>
              </a:ext>
            </a:extLst>
          </p:cNvPr>
          <p:cNvSpPr>
            <a:spLocks noGrp="1"/>
          </p:cNvSpPr>
          <p:nvPr>
            <p:ph type="title"/>
          </p:nvPr>
        </p:nvSpPr>
        <p:spPr>
          <a:xfrm>
            <a:off x="2609873" y="805818"/>
            <a:ext cx="7950984" cy="777886"/>
          </a:xfrm>
        </p:spPr>
        <p:txBody>
          <a:bodyPr>
            <a:normAutofit/>
          </a:bodyPr>
          <a:lstStyle/>
          <a:p>
            <a:r>
              <a:rPr lang="en-US" sz="4400" dirty="0"/>
              <a:t>…and the </a:t>
            </a:r>
            <a:r>
              <a:rPr lang="en-US" sz="4400" b="1" dirty="0"/>
              <a:t>Word</a:t>
            </a:r>
            <a:r>
              <a:rPr lang="en-US" sz="4400" dirty="0"/>
              <a:t> was </a:t>
            </a:r>
            <a:r>
              <a:rPr lang="en-US" sz="4400" b="1" dirty="0"/>
              <a:t>God</a:t>
            </a:r>
            <a:r>
              <a:rPr lang="en-US" sz="4400" dirty="0"/>
              <a:t>.</a:t>
            </a:r>
            <a:endParaRPr lang="en-US" sz="4400" b="1" dirty="0"/>
          </a:p>
        </p:txBody>
      </p:sp>
      <p:sp>
        <p:nvSpPr>
          <p:cNvPr id="5" name="Content Placeholder 4">
            <a:extLst>
              <a:ext uri="{FF2B5EF4-FFF2-40B4-BE49-F238E27FC236}">
                <a16:creationId xmlns:a16="http://schemas.microsoft.com/office/drawing/2014/main" id="{18DD84FC-3500-52C4-67AB-6553D433A796}"/>
              </a:ext>
            </a:extLst>
          </p:cNvPr>
          <p:cNvSpPr>
            <a:spLocks noGrp="1"/>
          </p:cNvSpPr>
          <p:nvPr>
            <p:ph sz="half" idx="1"/>
          </p:nvPr>
        </p:nvSpPr>
        <p:spPr>
          <a:xfrm>
            <a:off x="2605374" y="2052114"/>
            <a:ext cx="4060540" cy="3997830"/>
          </a:xfrm>
        </p:spPr>
        <p:txBody>
          <a:bodyPr>
            <a:noAutofit/>
          </a:bodyPr>
          <a:lstStyle/>
          <a:p>
            <a:pPr marL="0" indent="0">
              <a:buNone/>
            </a:pPr>
            <a:r>
              <a:rPr lang="en-US" sz="2800" dirty="0"/>
              <a:t>From incident to incident and discourse to discourse he faithfully pursues this objective. In his conclusion he observes that his purpose in writing was</a:t>
            </a:r>
          </a:p>
        </p:txBody>
      </p:sp>
      <p:pic>
        <p:nvPicPr>
          <p:cNvPr id="49154" name="Picture 2" descr="John 1:1 In the beginning was the Word, and the Word was with God, and the Word was God.&#10;2 The same was in the beginning with God.&#10;3 All things were made by him; and without him was not any thing made that was made.&#10;4 In him was life; and the life was the light of men.">
            <a:extLst>
              <a:ext uri="{FF2B5EF4-FFF2-40B4-BE49-F238E27FC236}">
                <a16:creationId xmlns:a16="http://schemas.microsoft.com/office/drawing/2014/main" id="{DDCE1DEA-7F0D-C99C-949F-7F9F3038268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665913" y="2103438"/>
            <a:ext cx="3895725" cy="3895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969412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2F5E-1E01-FE15-51F8-E2542240D56F}"/>
              </a:ext>
            </a:extLst>
          </p:cNvPr>
          <p:cNvSpPr>
            <a:spLocks noGrp="1"/>
          </p:cNvSpPr>
          <p:nvPr>
            <p:ph type="title"/>
          </p:nvPr>
        </p:nvSpPr>
        <p:spPr>
          <a:xfrm>
            <a:off x="2609873" y="805818"/>
            <a:ext cx="7950984" cy="777886"/>
          </a:xfrm>
        </p:spPr>
        <p:txBody>
          <a:bodyPr>
            <a:normAutofit/>
          </a:bodyPr>
          <a:lstStyle/>
          <a:p>
            <a:r>
              <a:rPr lang="en-US" sz="4400" dirty="0"/>
              <a:t>…and the </a:t>
            </a:r>
            <a:r>
              <a:rPr lang="en-US" sz="4400" b="1" dirty="0"/>
              <a:t>Word</a:t>
            </a:r>
            <a:r>
              <a:rPr lang="en-US" sz="4400" dirty="0"/>
              <a:t> was </a:t>
            </a:r>
            <a:r>
              <a:rPr lang="en-US" sz="4400" b="1" dirty="0"/>
              <a:t>God</a:t>
            </a:r>
            <a:r>
              <a:rPr lang="en-US" sz="4400" dirty="0"/>
              <a:t>.</a:t>
            </a:r>
            <a:endParaRPr lang="en-US" sz="4400" b="1" dirty="0"/>
          </a:p>
        </p:txBody>
      </p:sp>
      <p:sp>
        <p:nvSpPr>
          <p:cNvPr id="5" name="Content Placeholder 4">
            <a:extLst>
              <a:ext uri="{FF2B5EF4-FFF2-40B4-BE49-F238E27FC236}">
                <a16:creationId xmlns:a16="http://schemas.microsoft.com/office/drawing/2014/main" id="{18DD84FC-3500-52C4-67AB-6553D433A796}"/>
              </a:ext>
            </a:extLst>
          </p:cNvPr>
          <p:cNvSpPr>
            <a:spLocks noGrp="1"/>
          </p:cNvSpPr>
          <p:nvPr>
            <p:ph sz="half" idx="1"/>
          </p:nvPr>
        </p:nvSpPr>
        <p:spPr>
          <a:xfrm>
            <a:off x="2473398" y="1941922"/>
            <a:ext cx="4445875" cy="4108022"/>
          </a:xfrm>
        </p:spPr>
        <p:txBody>
          <a:bodyPr>
            <a:noAutofit/>
          </a:bodyPr>
          <a:lstStyle/>
          <a:p>
            <a:pPr marL="0" indent="0">
              <a:buNone/>
            </a:pPr>
            <a:r>
              <a:rPr lang="en-US" sz="3200" dirty="0"/>
              <a:t>to lead others to “believe that Jesus is the Christ, the Son of God,” and that believing they “might have life through his name” (John 20:30-31).</a:t>
            </a:r>
          </a:p>
        </p:txBody>
      </p:sp>
      <p:pic>
        <p:nvPicPr>
          <p:cNvPr id="50178" name="Picture 2" descr="Hebrews 4:12 – &quot;For the word of God is alive and active. Sharper than any double-edged sword.&quot;">
            <a:extLst>
              <a:ext uri="{FF2B5EF4-FFF2-40B4-BE49-F238E27FC236}">
                <a16:creationId xmlns:a16="http://schemas.microsoft.com/office/drawing/2014/main" id="{C1A40CC0-14CB-3F6B-D2A1-98D5E93CDE4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856413" y="2104232"/>
            <a:ext cx="3894137" cy="38941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94085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9B5DD30-26FF-A3B3-988B-B437AD2CD670}"/>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7854" r="7854"/>
          <a:stretch>
            <a:fillRect/>
          </a:stretch>
        </p:blipFill>
        <p:spPr/>
      </p:pic>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365259"/>
            <a:ext cx="4803324" cy="662264"/>
          </a:xfrm>
          <a:solidFill>
            <a:schemeClr val="tx2">
              <a:lumMod val="10000"/>
            </a:schemeClr>
          </a:solidFill>
          <a:ln w="38100">
            <a:solidFill>
              <a:schemeClr val="bg1"/>
            </a:solidFill>
          </a:ln>
        </p:spPr>
        <p:txBody>
          <a:bodyPr>
            <a:normAutofit/>
          </a:bodyPr>
          <a:lstStyle/>
          <a:p>
            <a:r>
              <a:rPr lang="en-US" dirty="0"/>
              <a:t>Christ and Controversies</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498862"/>
            <a:ext cx="4241025" cy="4694548"/>
          </a:xfrm>
        </p:spPr>
        <p:txBody>
          <a:bodyPr>
            <a:noAutofit/>
          </a:bodyPr>
          <a:lstStyle/>
          <a:p>
            <a:r>
              <a:rPr lang="en-US" sz="2800" dirty="0"/>
              <a:t>The Christian faith finds its source, its center, and its certainty in the historical Christ of the NT. As set forth in John 1:1–3, 14) and consistently affirmed throughout the NT, Christ is God in the absolute and unqualified</a:t>
            </a:r>
          </a:p>
        </p:txBody>
      </p:sp>
    </p:spTree>
    <p:extLst>
      <p:ext uri="{BB962C8B-B14F-4D97-AF65-F5344CB8AC3E}">
        <p14:creationId xmlns:p14="http://schemas.microsoft.com/office/powerpoint/2010/main" val="3748782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2F5E-1E01-FE15-51F8-E2542240D56F}"/>
              </a:ext>
            </a:extLst>
          </p:cNvPr>
          <p:cNvSpPr>
            <a:spLocks noGrp="1"/>
          </p:cNvSpPr>
          <p:nvPr>
            <p:ph type="title"/>
          </p:nvPr>
        </p:nvSpPr>
        <p:spPr>
          <a:xfrm>
            <a:off x="2609873" y="805818"/>
            <a:ext cx="7950984" cy="777886"/>
          </a:xfrm>
        </p:spPr>
        <p:txBody>
          <a:bodyPr>
            <a:normAutofit/>
          </a:bodyPr>
          <a:lstStyle/>
          <a:p>
            <a:r>
              <a:rPr lang="en-US" sz="4000" dirty="0"/>
              <a:t>In the BEGINNING </a:t>
            </a:r>
          </a:p>
        </p:txBody>
      </p:sp>
      <p:sp>
        <p:nvSpPr>
          <p:cNvPr id="3" name="Content Placeholder 2">
            <a:extLst>
              <a:ext uri="{FF2B5EF4-FFF2-40B4-BE49-F238E27FC236}">
                <a16:creationId xmlns:a16="http://schemas.microsoft.com/office/drawing/2014/main" id="{9C9E21F0-A770-DC91-8D2A-E015816D7855}"/>
              </a:ext>
            </a:extLst>
          </p:cNvPr>
          <p:cNvSpPr>
            <a:spLocks noGrp="1"/>
          </p:cNvSpPr>
          <p:nvPr>
            <p:ph sz="half" idx="1"/>
          </p:nvPr>
        </p:nvSpPr>
        <p:spPr>
          <a:xfrm>
            <a:off x="2605374" y="1868488"/>
            <a:ext cx="3891960" cy="4181455"/>
          </a:xfrm>
        </p:spPr>
        <p:txBody>
          <a:bodyPr>
            <a:normAutofit/>
          </a:bodyPr>
          <a:lstStyle/>
          <a:p>
            <a:pPr marL="0" indent="0">
              <a:buNone/>
            </a:pPr>
            <a:r>
              <a:rPr lang="en-US" sz="3600" dirty="0"/>
              <a:t>so the prologue to the Gospel of John sets forth the nature of the Creator (v.1-4)</a:t>
            </a:r>
          </a:p>
        </p:txBody>
      </p:sp>
      <p:pic>
        <p:nvPicPr>
          <p:cNvPr id="3076" name="Picture 4" descr="God spoke the worlds into existence&#10;&#10;&#10;&#10;">
            <a:extLst>
              <a:ext uri="{FF2B5EF4-FFF2-40B4-BE49-F238E27FC236}">
                <a16:creationId xmlns:a16="http://schemas.microsoft.com/office/drawing/2014/main" id="{76DD1205-A228-4D24-9D17-4A3E925C3EB3}"/>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665913" y="2103438"/>
            <a:ext cx="3895725" cy="3895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029368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365259"/>
            <a:ext cx="4803324" cy="662264"/>
          </a:xfrm>
          <a:solidFill>
            <a:schemeClr val="tx2">
              <a:lumMod val="10000"/>
            </a:schemeClr>
          </a:solidFill>
          <a:ln w="38100">
            <a:solidFill>
              <a:schemeClr val="bg1"/>
            </a:solidFill>
          </a:ln>
        </p:spPr>
        <p:txBody>
          <a:bodyPr>
            <a:normAutofit/>
          </a:bodyPr>
          <a:lstStyle/>
          <a:p>
            <a:r>
              <a:rPr lang="en-US" dirty="0"/>
              <a:t>Christ and Controversies</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498862"/>
            <a:ext cx="4241025" cy="4694548"/>
          </a:xfrm>
        </p:spPr>
        <p:txBody>
          <a:bodyPr>
            <a:noAutofit/>
          </a:bodyPr>
          <a:lstStyle/>
          <a:p>
            <a:r>
              <a:rPr lang="en-US" sz="2800" dirty="0"/>
              <a:t>sense of the word, and truly man in every respect, sin excepted. At the incarnation deity and humanity were inseparably united in the person Jesus Christ, the unique God-man.</a:t>
            </a:r>
          </a:p>
        </p:txBody>
      </p:sp>
      <p:pic>
        <p:nvPicPr>
          <p:cNvPr id="8" name="Picture Placeholder 7">
            <a:extLst>
              <a:ext uri="{FF2B5EF4-FFF2-40B4-BE49-F238E27FC236}">
                <a16:creationId xmlns:a16="http://schemas.microsoft.com/office/drawing/2014/main" id="{3BFFA61B-CC91-D848-05DB-B216D2D43516}"/>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48618" t="47" r="12746" b="-47"/>
          <a:stretch/>
        </p:blipFill>
        <p:spPr>
          <a:xfrm>
            <a:off x="6747062" y="3229"/>
            <a:ext cx="4629734" cy="6858000"/>
          </a:xfrm>
        </p:spPr>
      </p:pic>
    </p:spTree>
    <p:extLst>
      <p:ext uri="{BB962C8B-B14F-4D97-AF65-F5344CB8AC3E}">
        <p14:creationId xmlns:p14="http://schemas.microsoft.com/office/powerpoint/2010/main" val="6603066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365259"/>
            <a:ext cx="4803324" cy="662264"/>
          </a:xfrm>
          <a:solidFill>
            <a:schemeClr val="tx2">
              <a:lumMod val="10000"/>
            </a:schemeClr>
          </a:solidFill>
          <a:ln w="38100">
            <a:solidFill>
              <a:schemeClr val="bg1"/>
            </a:solidFill>
          </a:ln>
        </p:spPr>
        <p:txBody>
          <a:bodyPr>
            <a:normAutofit/>
          </a:bodyPr>
          <a:lstStyle/>
          <a:p>
            <a:r>
              <a:rPr lang="en-US" dirty="0"/>
              <a:t>Christ and Controversies</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498862"/>
            <a:ext cx="4241025" cy="4694548"/>
          </a:xfrm>
        </p:spPr>
        <p:txBody>
          <a:bodyPr>
            <a:noAutofit/>
          </a:bodyPr>
          <a:lstStyle/>
          <a:p>
            <a:r>
              <a:rPr lang="en-US" sz="2800" dirty="0"/>
              <a:t>But the Scriptures also declare that “the Lord our God is one Lord” (Deut. 6:4; Mark 12:29). The legacy of truth to which the Christian church fell heir thus included the paradox of a triune monotheism and the</a:t>
            </a:r>
          </a:p>
        </p:txBody>
      </p:sp>
      <p:pic>
        <p:nvPicPr>
          <p:cNvPr id="7" name="Picture Placeholder 6">
            <a:extLst>
              <a:ext uri="{FF2B5EF4-FFF2-40B4-BE49-F238E27FC236}">
                <a16:creationId xmlns:a16="http://schemas.microsoft.com/office/drawing/2014/main" id="{12A63191-7910-4572-5A06-948AD5C7191D}"/>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6250" r="16250"/>
          <a:stretch>
            <a:fillRect/>
          </a:stretch>
        </p:blipFill>
        <p:spPr/>
      </p:pic>
    </p:spTree>
    <p:extLst>
      <p:ext uri="{BB962C8B-B14F-4D97-AF65-F5344CB8AC3E}">
        <p14:creationId xmlns:p14="http://schemas.microsoft.com/office/powerpoint/2010/main" val="73981013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365259"/>
            <a:ext cx="4803324" cy="662264"/>
          </a:xfrm>
          <a:solidFill>
            <a:schemeClr val="tx2">
              <a:lumMod val="10000"/>
            </a:schemeClr>
          </a:solidFill>
          <a:ln w="38100">
            <a:solidFill>
              <a:schemeClr val="bg1"/>
            </a:solidFill>
          </a:ln>
        </p:spPr>
        <p:txBody>
          <a:bodyPr>
            <a:normAutofit/>
          </a:bodyPr>
          <a:lstStyle/>
          <a:p>
            <a:r>
              <a:rPr lang="en-US" dirty="0"/>
              <a:t>Christ and Controversies</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498862"/>
            <a:ext cx="4464498" cy="4694548"/>
          </a:xfrm>
        </p:spPr>
        <p:txBody>
          <a:bodyPr>
            <a:noAutofit/>
          </a:bodyPr>
          <a:lstStyle/>
          <a:p>
            <a:r>
              <a:rPr lang="en-US" sz="3000" dirty="0"/>
              <a:t>mystery of an incarnate God, both of which concepts transcend finite understanding and defy ultimate analysis and definition. However, to ardent Christians of apostolic times, the</a:t>
            </a:r>
          </a:p>
        </p:txBody>
      </p:sp>
      <p:pic>
        <p:nvPicPr>
          <p:cNvPr id="7" name="Picture Placeholder 6">
            <a:extLst>
              <a:ext uri="{FF2B5EF4-FFF2-40B4-BE49-F238E27FC236}">
                <a16:creationId xmlns:a16="http://schemas.microsoft.com/office/drawing/2014/main" id="{9894C0B3-5DE9-C1D8-A8D0-F8EB8959D3A5}"/>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6250" r="16250"/>
          <a:stretch>
            <a:fillRect/>
          </a:stretch>
        </p:blipFill>
        <p:spPr/>
      </p:pic>
    </p:spTree>
    <p:extLst>
      <p:ext uri="{BB962C8B-B14F-4D97-AF65-F5344CB8AC3E}">
        <p14:creationId xmlns:p14="http://schemas.microsoft.com/office/powerpoint/2010/main" val="203183797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365259"/>
            <a:ext cx="4803324" cy="662264"/>
          </a:xfrm>
          <a:solidFill>
            <a:schemeClr val="tx2">
              <a:lumMod val="10000"/>
            </a:schemeClr>
          </a:solidFill>
          <a:ln w="38100">
            <a:solidFill>
              <a:schemeClr val="bg1"/>
            </a:solidFill>
          </a:ln>
        </p:spPr>
        <p:txBody>
          <a:bodyPr>
            <a:normAutofit/>
          </a:bodyPr>
          <a:lstStyle/>
          <a:p>
            <a:r>
              <a:rPr lang="en-US" dirty="0"/>
              <a:t>Christ and Controversies</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498862"/>
            <a:ext cx="4394829" cy="4694548"/>
          </a:xfrm>
        </p:spPr>
        <p:txBody>
          <a:bodyPr>
            <a:noAutofit/>
          </a:bodyPr>
          <a:lstStyle/>
          <a:p>
            <a:r>
              <a:rPr lang="en-US" sz="2800" dirty="0"/>
              <a:t>dynamic fact of a crucified, risen, and living Lord, whom many of them had seen and heard (see John 1:14; 2 Peter 1:16; John 1:1–3), subordinated the related theological problems to a place of minor importance.</a:t>
            </a:r>
          </a:p>
        </p:txBody>
      </p:sp>
      <p:pic>
        <p:nvPicPr>
          <p:cNvPr id="6" name="Picture Placeholder 5">
            <a:extLst>
              <a:ext uri="{FF2B5EF4-FFF2-40B4-BE49-F238E27FC236}">
                <a16:creationId xmlns:a16="http://schemas.microsoft.com/office/drawing/2014/main" id="{9FC344CE-53E4-E50C-4BDA-E755F491BC5F}"/>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27825" r="27825"/>
          <a:stretch>
            <a:fillRect/>
          </a:stretch>
        </p:blipFill>
        <p:spPr/>
      </p:pic>
    </p:spTree>
    <p:extLst>
      <p:ext uri="{BB962C8B-B14F-4D97-AF65-F5344CB8AC3E}">
        <p14:creationId xmlns:p14="http://schemas.microsoft.com/office/powerpoint/2010/main" val="126210260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365259"/>
            <a:ext cx="4803324" cy="662264"/>
          </a:xfrm>
          <a:solidFill>
            <a:schemeClr val="tx2">
              <a:lumMod val="10000"/>
            </a:schemeClr>
          </a:solidFill>
          <a:ln w="38100">
            <a:solidFill>
              <a:schemeClr val="bg1"/>
            </a:solidFill>
          </a:ln>
        </p:spPr>
        <p:txBody>
          <a:bodyPr>
            <a:normAutofit/>
          </a:bodyPr>
          <a:lstStyle/>
          <a:p>
            <a:r>
              <a:rPr lang="en-US" dirty="0"/>
              <a:t>Christ and Controversies</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498862"/>
            <a:ext cx="4725755" cy="4694548"/>
          </a:xfrm>
        </p:spPr>
        <p:txBody>
          <a:bodyPr>
            <a:noAutofit/>
          </a:bodyPr>
          <a:lstStyle/>
          <a:p>
            <a:r>
              <a:rPr lang="en-US" sz="2600" dirty="0"/>
              <a:t>But as, with the passing of that generation, the vision of a living Lord grew dim and pristine purity and devotion waned, men turned increasingly from the practical realities of the gospel to its intriguing theoretical aspects, under the illusion that by searching with the</a:t>
            </a:r>
          </a:p>
        </p:txBody>
      </p:sp>
      <p:pic>
        <p:nvPicPr>
          <p:cNvPr id="8" name="Picture Placeholder 7">
            <a:extLst>
              <a:ext uri="{FF2B5EF4-FFF2-40B4-BE49-F238E27FC236}">
                <a16:creationId xmlns:a16="http://schemas.microsoft.com/office/drawing/2014/main" id="{0608A11D-727A-1C9A-D935-8EBA3DE05FCC}"/>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6358" r="6358"/>
          <a:stretch>
            <a:fillRect/>
          </a:stretch>
        </p:blipFill>
        <p:spPr/>
      </p:pic>
    </p:spTree>
    <p:extLst>
      <p:ext uri="{BB962C8B-B14F-4D97-AF65-F5344CB8AC3E}">
        <p14:creationId xmlns:p14="http://schemas.microsoft.com/office/powerpoint/2010/main" val="104490470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365259"/>
            <a:ext cx="4803324" cy="662264"/>
          </a:xfrm>
          <a:solidFill>
            <a:schemeClr val="tx2">
              <a:lumMod val="10000"/>
            </a:schemeClr>
          </a:solidFill>
          <a:ln w="38100">
            <a:solidFill>
              <a:schemeClr val="bg1"/>
            </a:solidFill>
          </a:ln>
        </p:spPr>
        <p:txBody>
          <a:bodyPr>
            <a:normAutofit/>
          </a:bodyPr>
          <a:lstStyle/>
          <a:p>
            <a:r>
              <a:rPr lang="en-US" dirty="0"/>
              <a:t>Christ and Controversies</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498862"/>
            <a:ext cx="4394829" cy="4694548"/>
          </a:xfrm>
        </p:spPr>
        <p:txBody>
          <a:bodyPr>
            <a:noAutofit/>
          </a:bodyPr>
          <a:lstStyle/>
          <a:p>
            <a:r>
              <a:rPr lang="en-US" sz="2700" dirty="0"/>
              <a:t>intricate paraphernalia of philosophy they might, perhaps, find out God. Among the diverse heresies that arose to trouble the church none were more serious than those concerned with the nature and person of Christ. </a:t>
            </a:r>
          </a:p>
        </p:txBody>
      </p:sp>
      <p:pic>
        <p:nvPicPr>
          <p:cNvPr id="16" name="Picture Placeholder 15">
            <a:extLst>
              <a:ext uri="{FF2B5EF4-FFF2-40B4-BE49-F238E27FC236}">
                <a16:creationId xmlns:a16="http://schemas.microsoft.com/office/drawing/2014/main" id="{88AFD258-9892-B0D7-3F97-F3808ED9C501}"/>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30795" r="30795"/>
          <a:stretch>
            <a:fillRect/>
          </a:stretch>
        </p:blipFill>
        <p:spPr/>
      </p:pic>
    </p:spTree>
    <p:extLst>
      <p:ext uri="{BB962C8B-B14F-4D97-AF65-F5344CB8AC3E}">
        <p14:creationId xmlns:p14="http://schemas.microsoft.com/office/powerpoint/2010/main" val="2837783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365259"/>
            <a:ext cx="4803324" cy="662264"/>
          </a:xfrm>
          <a:solidFill>
            <a:schemeClr val="tx2">
              <a:lumMod val="10000"/>
            </a:schemeClr>
          </a:solidFill>
          <a:ln w="38100">
            <a:solidFill>
              <a:schemeClr val="bg1"/>
            </a:solidFill>
          </a:ln>
        </p:spPr>
        <p:txBody>
          <a:bodyPr>
            <a:normAutofit/>
          </a:bodyPr>
          <a:lstStyle/>
          <a:p>
            <a:r>
              <a:rPr lang="en-US" dirty="0"/>
              <a:t>Christ and Controversies</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498862"/>
            <a:ext cx="4394829" cy="4694548"/>
          </a:xfrm>
        </p:spPr>
        <p:txBody>
          <a:bodyPr>
            <a:noAutofit/>
          </a:bodyPr>
          <a:lstStyle/>
          <a:p>
            <a:r>
              <a:rPr lang="en-US" sz="2800" dirty="0"/>
              <a:t>Controversy over this problem rocked the church for centuries and was marked by a protracted succession of heresies, councils, and schisms.</a:t>
            </a:r>
            <a:endParaRPr lang="en-US" sz="3200" dirty="0"/>
          </a:p>
        </p:txBody>
      </p:sp>
      <p:pic>
        <p:nvPicPr>
          <p:cNvPr id="6" name="Picture Placeholder 5">
            <a:extLst>
              <a:ext uri="{FF2B5EF4-FFF2-40B4-BE49-F238E27FC236}">
                <a16:creationId xmlns:a16="http://schemas.microsoft.com/office/drawing/2014/main" id="{73F021EB-5295-62DF-C056-4134149FEA75}"/>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31085" r="31085"/>
          <a:stretch>
            <a:fillRect/>
          </a:stretch>
        </p:blipFill>
        <p:spPr/>
      </p:pic>
    </p:spTree>
    <p:extLst>
      <p:ext uri="{BB962C8B-B14F-4D97-AF65-F5344CB8AC3E}">
        <p14:creationId xmlns:p14="http://schemas.microsoft.com/office/powerpoint/2010/main" val="62715986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365259"/>
            <a:ext cx="4803324" cy="662264"/>
          </a:xfrm>
          <a:solidFill>
            <a:schemeClr val="tx2">
              <a:lumMod val="10000"/>
            </a:schemeClr>
          </a:solidFill>
          <a:ln w="38100">
            <a:solidFill>
              <a:schemeClr val="bg1"/>
            </a:solidFill>
          </a:ln>
        </p:spPr>
        <p:txBody>
          <a:bodyPr>
            <a:normAutofit/>
          </a:bodyPr>
          <a:lstStyle/>
          <a:p>
            <a:r>
              <a:rPr lang="en-US" dirty="0"/>
              <a:t>Christ and Controversies</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97577"/>
            <a:ext cx="4629734" cy="5195164"/>
          </a:xfrm>
        </p:spPr>
        <p:txBody>
          <a:bodyPr>
            <a:noAutofit/>
          </a:bodyPr>
          <a:lstStyle/>
          <a:p>
            <a:r>
              <a:rPr lang="en-US" sz="2800" dirty="0"/>
              <a:t>For any but students of church history a detailed study of this controversy may appear barren of interest and practical value. But today, no less than in apostolic times, the certainty of the Christian faith centers in the historic Christ of the NT. </a:t>
            </a:r>
            <a:endParaRPr lang="en-US" sz="3600" dirty="0"/>
          </a:p>
        </p:txBody>
      </p:sp>
      <p:pic>
        <p:nvPicPr>
          <p:cNvPr id="8" name="Picture Placeholder 7">
            <a:extLst>
              <a:ext uri="{FF2B5EF4-FFF2-40B4-BE49-F238E27FC236}">
                <a16:creationId xmlns:a16="http://schemas.microsoft.com/office/drawing/2014/main" id="{7EC39B0D-AC70-194A-8B51-C3713DFED0BD}"/>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24967" t="47" r="48299" b="-47"/>
          <a:stretch/>
        </p:blipFill>
        <p:spPr>
          <a:xfrm>
            <a:off x="6747062" y="3229"/>
            <a:ext cx="4629734" cy="6858000"/>
          </a:xfrm>
        </p:spPr>
      </p:pic>
    </p:spTree>
    <p:extLst>
      <p:ext uri="{BB962C8B-B14F-4D97-AF65-F5344CB8AC3E}">
        <p14:creationId xmlns:p14="http://schemas.microsoft.com/office/powerpoint/2010/main" val="170964857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365259"/>
            <a:ext cx="4803324" cy="662264"/>
          </a:xfrm>
          <a:solidFill>
            <a:schemeClr val="tx2">
              <a:lumMod val="10000"/>
            </a:schemeClr>
          </a:solidFill>
          <a:ln w="38100">
            <a:solidFill>
              <a:schemeClr val="bg1"/>
            </a:solidFill>
          </a:ln>
        </p:spPr>
        <p:txBody>
          <a:bodyPr>
            <a:normAutofit/>
          </a:bodyPr>
          <a:lstStyle/>
          <a:p>
            <a:r>
              <a:rPr lang="en-US" dirty="0"/>
              <a:t>Christ and Controversies</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332411"/>
            <a:ext cx="4629734" cy="4860999"/>
          </a:xfrm>
        </p:spPr>
        <p:txBody>
          <a:bodyPr>
            <a:noAutofit/>
          </a:bodyPr>
          <a:lstStyle/>
          <a:p>
            <a:r>
              <a:rPr lang="en-US" sz="2600" dirty="0"/>
              <a:t>Also, in one guise or another, various ancient heresies either live on or have been revived. From a brief review of this controversy of earlier times modern Christians may learn to recognize, and to be vigilant against, the same errors that perplexed their devout brethren in ages past . </a:t>
            </a:r>
          </a:p>
        </p:txBody>
      </p:sp>
      <p:pic>
        <p:nvPicPr>
          <p:cNvPr id="10" name="Picture Placeholder 9">
            <a:extLst>
              <a:ext uri="{FF2B5EF4-FFF2-40B4-BE49-F238E27FC236}">
                <a16:creationId xmlns:a16="http://schemas.microsoft.com/office/drawing/2014/main" id="{65DB241D-4C78-60CB-B32C-04EAC9B2DD0E}"/>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6250" r="16250"/>
          <a:stretch>
            <a:fillRect/>
          </a:stretch>
        </p:blipFill>
        <p:spPr/>
      </p:pic>
    </p:spTree>
    <p:extLst>
      <p:ext uri="{BB962C8B-B14F-4D97-AF65-F5344CB8AC3E}">
        <p14:creationId xmlns:p14="http://schemas.microsoft.com/office/powerpoint/2010/main" val="237147759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365259"/>
            <a:ext cx="4803324" cy="662264"/>
          </a:xfrm>
          <a:solidFill>
            <a:schemeClr val="tx2">
              <a:lumMod val="10000"/>
            </a:schemeClr>
          </a:solidFill>
          <a:ln w="38100">
            <a:solidFill>
              <a:schemeClr val="bg1"/>
            </a:solidFill>
          </a:ln>
        </p:spPr>
        <p:txBody>
          <a:bodyPr>
            <a:normAutofit/>
          </a:bodyPr>
          <a:lstStyle/>
          <a:p>
            <a:r>
              <a:rPr lang="en-US" dirty="0"/>
              <a:t>Christ and Controversies</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36617"/>
            <a:ext cx="4629734" cy="4956793"/>
          </a:xfrm>
        </p:spPr>
        <p:txBody>
          <a:bodyPr>
            <a:noAutofit/>
          </a:bodyPr>
          <a:lstStyle/>
          <a:p>
            <a:r>
              <a:rPr lang="en-US" sz="2700" dirty="0"/>
              <a:t>The two principal phases of this protracted debate are generally known as the Trinitarian and Christological controversies. The first was concerned with the status of Christ as God, and the second with the incarnate relationship between His divine and human natures. </a:t>
            </a:r>
          </a:p>
        </p:txBody>
      </p:sp>
      <p:pic>
        <p:nvPicPr>
          <p:cNvPr id="7" name="Picture Placeholder 6">
            <a:extLst>
              <a:ext uri="{FF2B5EF4-FFF2-40B4-BE49-F238E27FC236}">
                <a16:creationId xmlns:a16="http://schemas.microsoft.com/office/drawing/2014/main" id="{D6401242-99B2-7AA3-52D0-77D2938279EC}"/>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4359" r="4359"/>
          <a:stretch>
            <a:fillRect/>
          </a:stretch>
        </p:blipFill>
        <p:spPr/>
      </p:pic>
    </p:spTree>
    <p:extLst>
      <p:ext uri="{BB962C8B-B14F-4D97-AF65-F5344CB8AC3E}">
        <p14:creationId xmlns:p14="http://schemas.microsoft.com/office/powerpoint/2010/main" val="35695841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2F5E-1E01-FE15-51F8-E2542240D56F}"/>
              </a:ext>
            </a:extLst>
          </p:cNvPr>
          <p:cNvSpPr>
            <a:spLocks noGrp="1"/>
          </p:cNvSpPr>
          <p:nvPr>
            <p:ph type="title"/>
          </p:nvPr>
        </p:nvSpPr>
        <p:spPr>
          <a:xfrm>
            <a:off x="2609873" y="805818"/>
            <a:ext cx="7950984" cy="777886"/>
          </a:xfrm>
        </p:spPr>
        <p:txBody>
          <a:bodyPr>
            <a:normAutofit/>
          </a:bodyPr>
          <a:lstStyle/>
          <a:p>
            <a:r>
              <a:rPr lang="en-US" sz="4000" dirty="0"/>
              <a:t>In the BEGINNING </a:t>
            </a:r>
          </a:p>
        </p:txBody>
      </p:sp>
      <p:sp>
        <p:nvSpPr>
          <p:cNvPr id="3" name="Content Placeholder 2">
            <a:extLst>
              <a:ext uri="{FF2B5EF4-FFF2-40B4-BE49-F238E27FC236}">
                <a16:creationId xmlns:a16="http://schemas.microsoft.com/office/drawing/2014/main" id="{9C9E21F0-A770-DC91-8D2A-E015816D7855}"/>
              </a:ext>
            </a:extLst>
          </p:cNvPr>
          <p:cNvSpPr>
            <a:spLocks noGrp="1"/>
          </p:cNvSpPr>
          <p:nvPr>
            <p:ph sz="half" idx="1"/>
          </p:nvPr>
        </p:nvSpPr>
        <p:spPr>
          <a:xfrm>
            <a:off x="2605374" y="1868488"/>
            <a:ext cx="3891960" cy="4181455"/>
          </a:xfrm>
        </p:spPr>
        <p:txBody>
          <a:bodyPr>
            <a:normAutofit/>
          </a:bodyPr>
          <a:lstStyle/>
          <a:p>
            <a:pPr marL="0" indent="0">
              <a:buNone/>
            </a:pPr>
            <a:r>
              <a:rPr lang="en-US" sz="3200" dirty="0"/>
              <a:t>and the means by which God purposed to make possible the re-creation of His image in man (vs. 5-14).</a:t>
            </a:r>
          </a:p>
        </p:txBody>
      </p:sp>
      <p:pic>
        <p:nvPicPr>
          <p:cNvPr id="4098" name="Picture 2" descr="About Man's Creation - How He Was Made">
            <a:extLst>
              <a:ext uri="{FF2B5EF4-FFF2-40B4-BE49-F238E27FC236}">
                <a16:creationId xmlns:a16="http://schemas.microsoft.com/office/drawing/2014/main" id="{421545AA-C66B-10DD-6202-AE18CDBC444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584950" y="1974056"/>
            <a:ext cx="3894138" cy="38941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065411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365259"/>
            <a:ext cx="4803324" cy="662264"/>
          </a:xfrm>
          <a:solidFill>
            <a:schemeClr val="tx2">
              <a:lumMod val="10000"/>
            </a:schemeClr>
          </a:solidFill>
          <a:ln w="38100">
            <a:solidFill>
              <a:schemeClr val="bg1"/>
            </a:solidFill>
          </a:ln>
        </p:spPr>
        <p:txBody>
          <a:bodyPr>
            <a:normAutofit/>
          </a:bodyPr>
          <a:lstStyle/>
          <a:p>
            <a:r>
              <a:rPr lang="en-US" dirty="0"/>
              <a:t>Christ and Controversies</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27909"/>
            <a:ext cx="4734463" cy="4965501"/>
          </a:xfrm>
        </p:spPr>
        <p:txBody>
          <a:bodyPr>
            <a:noAutofit/>
          </a:bodyPr>
          <a:lstStyle/>
          <a:p>
            <a:r>
              <a:rPr lang="en-US" sz="2600" dirty="0"/>
              <a:t>The Trinitarian controversy centered in the battles of the church with Docetism, Monarchianism, and Arianism, from the 1st to the 4th century, and the Christological controversy in its struggles with Nestorianism, </a:t>
            </a:r>
            <a:r>
              <a:rPr lang="en-US" sz="2600" dirty="0" err="1"/>
              <a:t>Monophysitism</a:t>
            </a:r>
            <a:r>
              <a:rPr lang="en-US" sz="2600" dirty="0"/>
              <a:t>, and </a:t>
            </a:r>
            <a:r>
              <a:rPr lang="en-US" sz="2600" dirty="0" err="1"/>
              <a:t>Monotheletism</a:t>
            </a:r>
            <a:r>
              <a:rPr lang="en-US" sz="2600" dirty="0"/>
              <a:t>, from the 5th to the 7th century.</a:t>
            </a:r>
          </a:p>
        </p:txBody>
      </p:sp>
      <p:pic>
        <p:nvPicPr>
          <p:cNvPr id="7" name="Picture Placeholder 6">
            <a:extLst>
              <a:ext uri="{FF2B5EF4-FFF2-40B4-BE49-F238E27FC236}">
                <a16:creationId xmlns:a16="http://schemas.microsoft.com/office/drawing/2014/main" id="{7F38C3E6-4140-17D7-809B-A2FCB31FCAC8}"/>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26625" r="26625"/>
          <a:stretch>
            <a:fillRect/>
          </a:stretch>
        </p:blipFill>
        <p:spPr/>
      </p:pic>
    </p:spTree>
    <p:extLst>
      <p:ext uri="{BB962C8B-B14F-4D97-AF65-F5344CB8AC3E}">
        <p14:creationId xmlns:p14="http://schemas.microsoft.com/office/powerpoint/2010/main" val="331080995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365259"/>
            <a:ext cx="4803324" cy="662264"/>
          </a:xfrm>
          <a:solidFill>
            <a:schemeClr val="tx2">
              <a:lumMod val="10000"/>
            </a:schemeClr>
          </a:solidFill>
          <a:ln w="38100">
            <a:solidFill>
              <a:schemeClr val="bg1"/>
            </a:solidFill>
          </a:ln>
        </p:spPr>
        <p:txBody>
          <a:bodyPr>
            <a:normAutofit/>
          </a:bodyPr>
          <a:lstStyle/>
          <a:p>
            <a:r>
              <a:rPr lang="en-US" dirty="0"/>
              <a:t>Christ and Controversies</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27909"/>
            <a:ext cx="4734463" cy="4965501"/>
          </a:xfrm>
        </p:spPr>
        <p:txBody>
          <a:bodyPr>
            <a:noAutofit/>
          </a:bodyPr>
          <a:lstStyle/>
          <a:p>
            <a:r>
              <a:rPr lang="en-US" sz="2400" dirty="0"/>
              <a:t>The belief of the apostolic church concerning Jesus is well summed up in Peter’s affirmation that Jesus is “the Christ, the Son of the living God” (Matt. 16:16), and in the simple declaration of faith quoted by Paul, “Jesus is the Lord” (1 Cor. 12:3). The early Christians believed Him to be God in the highest sense of the word, and made this belief the cornerstone of their faith.  </a:t>
            </a:r>
            <a:endParaRPr lang="en-US" sz="2600" dirty="0"/>
          </a:p>
        </p:txBody>
      </p:sp>
      <p:pic>
        <p:nvPicPr>
          <p:cNvPr id="8" name="Picture Placeholder 7">
            <a:extLst>
              <a:ext uri="{FF2B5EF4-FFF2-40B4-BE49-F238E27FC236}">
                <a16:creationId xmlns:a16="http://schemas.microsoft.com/office/drawing/2014/main" id="{CFA3A7DB-A86D-8F46-07DE-B7F642969E3A}"/>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5099" t="47" r="26885" b="-47"/>
          <a:stretch/>
        </p:blipFill>
        <p:spPr>
          <a:xfrm>
            <a:off x="6747062" y="3229"/>
            <a:ext cx="4629734" cy="6858000"/>
          </a:xfrm>
        </p:spPr>
      </p:pic>
    </p:spTree>
    <p:extLst>
      <p:ext uri="{BB962C8B-B14F-4D97-AF65-F5344CB8AC3E}">
        <p14:creationId xmlns:p14="http://schemas.microsoft.com/office/powerpoint/2010/main" val="213506180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365259"/>
            <a:ext cx="4803324" cy="662264"/>
          </a:xfrm>
          <a:solidFill>
            <a:schemeClr val="tx2">
              <a:lumMod val="10000"/>
            </a:schemeClr>
          </a:solidFill>
          <a:ln w="38100">
            <a:solidFill>
              <a:schemeClr val="bg1"/>
            </a:solidFill>
          </a:ln>
        </p:spPr>
        <p:txBody>
          <a:bodyPr>
            <a:normAutofit/>
          </a:bodyPr>
          <a:lstStyle/>
          <a:p>
            <a:r>
              <a:rPr lang="en-US" dirty="0"/>
              <a:t>Christ and Controversies</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27909"/>
            <a:ext cx="4934760" cy="4965501"/>
          </a:xfrm>
        </p:spPr>
        <p:txBody>
          <a:bodyPr>
            <a:noAutofit/>
          </a:bodyPr>
          <a:lstStyle/>
          <a:p>
            <a:r>
              <a:rPr lang="en-US" sz="2800" dirty="0"/>
              <a:t>“Flesh and blood” could not reveal or explain this truth; it must be accepted by faith (see Matt. 16:17). This implicit certainty of the primitive church concerning the Trinity and the divine-human nature of Christ was founded on the explicit teachings of Jesus and the apostles.</a:t>
            </a:r>
          </a:p>
        </p:txBody>
      </p:sp>
      <p:pic>
        <p:nvPicPr>
          <p:cNvPr id="8" name="Picture Placeholder 7">
            <a:extLst>
              <a:ext uri="{FF2B5EF4-FFF2-40B4-BE49-F238E27FC236}">
                <a16:creationId xmlns:a16="http://schemas.microsoft.com/office/drawing/2014/main" id="{CAC6E93A-B53D-5039-87B6-D9738CA4C6F0}"/>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32782" t="47" r="16594" b="-47"/>
          <a:stretch/>
        </p:blipFill>
        <p:spPr>
          <a:xfrm>
            <a:off x="6747062" y="3229"/>
            <a:ext cx="4629734" cy="6858000"/>
          </a:xfrm>
        </p:spPr>
      </p:pic>
    </p:spTree>
    <p:extLst>
      <p:ext uri="{BB962C8B-B14F-4D97-AF65-F5344CB8AC3E}">
        <p14:creationId xmlns:p14="http://schemas.microsoft.com/office/powerpoint/2010/main" val="214568396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365259"/>
            <a:ext cx="4803324" cy="662264"/>
          </a:xfrm>
          <a:solidFill>
            <a:schemeClr val="tx2">
              <a:lumMod val="10000"/>
            </a:schemeClr>
          </a:solidFill>
          <a:ln w="38100">
            <a:solidFill>
              <a:schemeClr val="bg1"/>
            </a:solidFill>
          </a:ln>
        </p:spPr>
        <p:txBody>
          <a:bodyPr>
            <a:normAutofit/>
          </a:bodyPr>
          <a:lstStyle/>
          <a:p>
            <a:r>
              <a:rPr lang="en-US" dirty="0"/>
              <a:t>Christ and Controversies</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27909"/>
            <a:ext cx="4734463" cy="4965501"/>
          </a:xfrm>
        </p:spPr>
        <p:txBody>
          <a:bodyPr>
            <a:noAutofit/>
          </a:bodyPr>
          <a:lstStyle/>
          <a:p>
            <a:r>
              <a:rPr lang="en-US" sz="2800" dirty="0"/>
              <a:t>It was not many years after Christ had ascended to heaven, however, that “grievous wolves” began to make havoc of the flock, and that within the church itself men arose speaking “perverse things” and drawing disciples away after them (see Acts 20:29, 30). </a:t>
            </a:r>
          </a:p>
        </p:txBody>
      </p:sp>
      <p:pic>
        <p:nvPicPr>
          <p:cNvPr id="10" name="Picture Placeholder 9">
            <a:extLst>
              <a:ext uri="{FF2B5EF4-FFF2-40B4-BE49-F238E27FC236}">
                <a16:creationId xmlns:a16="http://schemas.microsoft.com/office/drawing/2014/main" id="{295C279F-0C83-6D8B-B880-375F03AA3840}"/>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27669" r="27669"/>
          <a:stretch>
            <a:fillRect/>
          </a:stretch>
        </p:blipFill>
        <p:spPr/>
      </p:pic>
    </p:spTree>
    <p:extLst>
      <p:ext uri="{BB962C8B-B14F-4D97-AF65-F5344CB8AC3E}">
        <p14:creationId xmlns:p14="http://schemas.microsoft.com/office/powerpoint/2010/main" val="365451698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148046"/>
            <a:ext cx="4803324" cy="1079863"/>
          </a:xfrm>
          <a:solidFill>
            <a:schemeClr val="tx2">
              <a:lumMod val="10000"/>
            </a:schemeClr>
          </a:solidFill>
          <a:ln w="38100">
            <a:solidFill>
              <a:schemeClr val="bg1"/>
            </a:solidFill>
          </a:ln>
        </p:spPr>
        <p:txBody>
          <a:bodyPr>
            <a:normAutofit/>
          </a:bodyPr>
          <a:lstStyle/>
          <a:p>
            <a:pPr algn="ctr"/>
            <a:r>
              <a:rPr lang="en-US" b="1" dirty="0"/>
              <a:t>Trinitarian Controversy: Docetism  </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27909"/>
            <a:ext cx="4734463" cy="4965501"/>
          </a:xfrm>
        </p:spPr>
        <p:txBody>
          <a:bodyPr>
            <a:noAutofit/>
          </a:bodyPr>
          <a:lstStyle/>
          <a:p>
            <a:r>
              <a:rPr lang="en-US" sz="2800" dirty="0"/>
              <a:t>The first error concerning the nature and person of Christ is generally referred to as Docetism. This name comes from a Greek word meaning “to appear.” Docetism assumed various forms, but its basic idea was that Christ only appeared to have a body, </a:t>
            </a:r>
          </a:p>
        </p:txBody>
      </p:sp>
      <p:pic>
        <p:nvPicPr>
          <p:cNvPr id="7" name="Picture Placeholder 6">
            <a:extLst>
              <a:ext uri="{FF2B5EF4-FFF2-40B4-BE49-F238E27FC236}">
                <a16:creationId xmlns:a16="http://schemas.microsoft.com/office/drawing/2014/main" id="{1E769D23-B338-F447-8C27-B081908D8501}"/>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6250" r="16250"/>
          <a:stretch>
            <a:fillRect/>
          </a:stretch>
        </p:blipFill>
        <p:spPr/>
      </p:pic>
    </p:spTree>
    <p:extLst>
      <p:ext uri="{BB962C8B-B14F-4D97-AF65-F5344CB8AC3E}">
        <p14:creationId xmlns:p14="http://schemas.microsoft.com/office/powerpoint/2010/main" val="233609498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148046"/>
            <a:ext cx="4803324" cy="1079863"/>
          </a:xfrm>
          <a:solidFill>
            <a:schemeClr val="tx2">
              <a:lumMod val="10000"/>
            </a:schemeClr>
          </a:solidFill>
          <a:ln w="38100">
            <a:solidFill>
              <a:schemeClr val="bg1"/>
            </a:solidFill>
          </a:ln>
        </p:spPr>
        <p:txBody>
          <a:bodyPr>
            <a:normAutofit/>
          </a:bodyPr>
          <a:lstStyle/>
          <a:p>
            <a:pPr algn="ctr"/>
            <a:r>
              <a:rPr lang="en-US" b="1" dirty="0"/>
              <a:t>Trinitarian Controversy: Docetism  </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2" y="1227909"/>
            <a:ext cx="4394828" cy="4965501"/>
          </a:xfrm>
        </p:spPr>
        <p:txBody>
          <a:bodyPr>
            <a:noAutofit/>
          </a:bodyPr>
          <a:lstStyle/>
          <a:p>
            <a:r>
              <a:rPr lang="en-US" sz="2900" dirty="0"/>
              <a:t>that He was a phantom and not a man at all. The Word became incarnate in appearance only. This heresy arose in apostolic times and persisted well on toward the close of the 2nd century. </a:t>
            </a:r>
          </a:p>
        </p:txBody>
      </p:sp>
      <p:pic>
        <p:nvPicPr>
          <p:cNvPr id="6" name="Picture Placeholder 5">
            <a:extLst>
              <a:ext uri="{FF2B5EF4-FFF2-40B4-BE49-F238E27FC236}">
                <a16:creationId xmlns:a16="http://schemas.microsoft.com/office/drawing/2014/main" id="{9D97B4A7-547F-986E-9BE0-E6D01DD8B44D}"/>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741" b="741"/>
          <a:stretch>
            <a:fillRect/>
          </a:stretch>
        </p:blipFill>
        <p:spPr/>
      </p:pic>
    </p:spTree>
    <p:extLst>
      <p:ext uri="{BB962C8B-B14F-4D97-AF65-F5344CB8AC3E}">
        <p14:creationId xmlns:p14="http://schemas.microsoft.com/office/powerpoint/2010/main" val="130287547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148046"/>
            <a:ext cx="4803324" cy="1079863"/>
          </a:xfrm>
          <a:solidFill>
            <a:schemeClr val="tx2">
              <a:lumMod val="10000"/>
            </a:schemeClr>
          </a:solidFill>
          <a:ln w="38100">
            <a:solidFill>
              <a:schemeClr val="bg1"/>
            </a:solidFill>
          </a:ln>
        </p:spPr>
        <p:txBody>
          <a:bodyPr>
            <a:normAutofit/>
          </a:bodyPr>
          <a:lstStyle/>
          <a:p>
            <a:pPr algn="ctr"/>
            <a:r>
              <a:rPr lang="en-US" b="1" dirty="0"/>
              <a:t>Trinitarian Controversy: Docetism  </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27909"/>
            <a:ext cx="4394829" cy="4965501"/>
          </a:xfrm>
        </p:spPr>
        <p:txBody>
          <a:bodyPr>
            <a:noAutofit/>
          </a:bodyPr>
          <a:lstStyle/>
          <a:p>
            <a:r>
              <a:rPr lang="en-US" sz="2800" dirty="0"/>
              <a:t>Docetism was particularly characteristic of such groups as the Ebionites and the Gnostics. The former were Jewish Christians who adhered strictly to the rites and practices of Judaism. The latter were primarily Gentile Christians. </a:t>
            </a:r>
          </a:p>
        </p:txBody>
      </p:sp>
      <p:pic>
        <p:nvPicPr>
          <p:cNvPr id="6" name="Picture Placeholder 5">
            <a:extLst>
              <a:ext uri="{FF2B5EF4-FFF2-40B4-BE49-F238E27FC236}">
                <a16:creationId xmlns:a16="http://schemas.microsoft.com/office/drawing/2014/main" id="{490958C0-0182-3828-9859-17A58AE94A6E}"/>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6250" r="16250"/>
          <a:stretch>
            <a:fillRect/>
          </a:stretch>
        </p:blipFill>
        <p:spPr/>
      </p:pic>
    </p:spTree>
    <p:extLst>
      <p:ext uri="{BB962C8B-B14F-4D97-AF65-F5344CB8AC3E}">
        <p14:creationId xmlns:p14="http://schemas.microsoft.com/office/powerpoint/2010/main" val="343308778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148046"/>
            <a:ext cx="4803324" cy="1079863"/>
          </a:xfrm>
          <a:solidFill>
            <a:schemeClr val="tx2">
              <a:lumMod val="10000"/>
            </a:schemeClr>
          </a:solidFill>
          <a:ln w="38100">
            <a:solidFill>
              <a:schemeClr val="bg1"/>
            </a:solidFill>
          </a:ln>
        </p:spPr>
        <p:txBody>
          <a:bodyPr>
            <a:normAutofit/>
          </a:bodyPr>
          <a:lstStyle/>
          <a:p>
            <a:pPr algn="ctr"/>
            <a:r>
              <a:rPr lang="en-US" b="1" dirty="0"/>
              <a:t>Trinitarian Controversy: Docetism  </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27909"/>
            <a:ext cx="4734463" cy="4965501"/>
          </a:xfrm>
        </p:spPr>
        <p:txBody>
          <a:bodyPr>
            <a:noAutofit/>
          </a:bodyPr>
          <a:lstStyle/>
          <a:p>
            <a:r>
              <a:rPr lang="en-US" sz="3200" dirty="0"/>
              <a:t>Gnosticism was little more than a blend of various pagan philosophies masquerading under the guise of Christian terminology. </a:t>
            </a:r>
          </a:p>
        </p:txBody>
      </p:sp>
      <p:pic>
        <p:nvPicPr>
          <p:cNvPr id="6" name="Picture Placeholder 5">
            <a:extLst>
              <a:ext uri="{FF2B5EF4-FFF2-40B4-BE49-F238E27FC236}">
                <a16:creationId xmlns:a16="http://schemas.microsoft.com/office/drawing/2014/main" id="{4CFF53C0-1889-F553-6465-F8AD8B5AECBC}"/>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21144" r="21144"/>
          <a:stretch>
            <a:fillRect/>
          </a:stretch>
        </p:blipFill>
        <p:spPr/>
      </p:pic>
    </p:spTree>
    <p:extLst>
      <p:ext uri="{BB962C8B-B14F-4D97-AF65-F5344CB8AC3E}">
        <p14:creationId xmlns:p14="http://schemas.microsoft.com/office/powerpoint/2010/main" val="92898221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148046"/>
            <a:ext cx="4803324" cy="1079863"/>
          </a:xfrm>
          <a:solidFill>
            <a:schemeClr val="tx2">
              <a:lumMod val="10000"/>
            </a:schemeClr>
          </a:solidFill>
          <a:ln w="38100">
            <a:solidFill>
              <a:schemeClr val="bg1"/>
            </a:solidFill>
          </a:ln>
        </p:spPr>
        <p:txBody>
          <a:bodyPr>
            <a:normAutofit/>
          </a:bodyPr>
          <a:lstStyle/>
          <a:p>
            <a:pPr algn="ctr"/>
            <a:r>
              <a:rPr lang="en-US" b="1" dirty="0"/>
              <a:t>Trinitarian Controversy: Docetism  </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27909"/>
            <a:ext cx="4734463" cy="4965501"/>
          </a:xfrm>
        </p:spPr>
        <p:txBody>
          <a:bodyPr>
            <a:noAutofit/>
          </a:bodyPr>
          <a:lstStyle/>
          <a:p>
            <a:r>
              <a:rPr lang="en-US" sz="3200" dirty="0"/>
              <a:t>An early and possibly authentic tradition identifies Simon Magus (see Acts 8:9–24) as the first proponent of error concerning the nature and person of Christ, and as the first Christian Gnostic. </a:t>
            </a:r>
          </a:p>
        </p:txBody>
      </p:sp>
      <p:pic>
        <p:nvPicPr>
          <p:cNvPr id="10" name="Picture Placeholder 9">
            <a:extLst>
              <a:ext uri="{FF2B5EF4-FFF2-40B4-BE49-F238E27FC236}">
                <a16:creationId xmlns:a16="http://schemas.microsoft.com/office/drawing/2014/main" id="{549B379C-9321-D2AD-3A63-E92191E0B25F}"/>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t="593" b="593"/>
          <a:stretch>
            <a:fillRect/>
          </a:stretch>
        </p:blipFill>
        <p:spPr/>
      </p:pic>
      <p:sp>
        <p:nvSpPr>
          <p:cNvPr id="11" name="TextBox 10">
            <a:extLst>
              <a:ext uri="{FF2B5EF4-FFF2-40B4-BE49-F238E27FC236}">
                <a16:creationId xmlns:a16="http://schemas.microsoft.com/office/drawing/2014/main" id="{9CBB439A-8095-4D10-6E6C-3496527A39CC}"/>
              </a:ext>
            </a:extLst>
          </p:cNvPr>
          <p:cNvSpPr txBox="1"/>
          <p:nvPr/>
        </p:nvSpPr>
        <p:spPr>
          <a:xfrm rot="16200000">
            <a:off x="-1640372" y="4031717"/>
            <a:ext cx="4326374" cy="707886"/>
          </a:xfrm>
          <a:prstGeom prst="rect">
            <a:avLst/>
          </a:prstGeom>
          <a:noFill/>
        </p:spPr>
        <p:txBody>
          <a:bodyPr wrap="square" rtlCol="0">
            <a:spAutoFit/>
          </a:bodyPr>
          <a:lstStyle/>
          <a:p>
            <a:r>
              <a:rPr lang="en-US" sz="4000" b="1" dirty="0">
                <a:solidFill>
                  <a:srgbClr val="D9D899"/>
                </a:solidFill>
              </a:rPr>
              <a:t>1</a:t>
            </a:r>
            <a:r>
              <a:rPr lang="en-US" sz="4000" b="1" baseline="30000" dirty="0">
                <a:solidFill>
                  <a:srgbClr val="D9D899"/>
                </a:solidFill>
              </a:rPr>
              <a:t>st</a:t>
            </a:r>
            <a:r>
              <a:rPr lang="en-US" sz="4000" b="1" dirty="0">
                <a:solidFill>
                  <a:srgbClr val="D9D899"/>
                </a:solidFill>
              </a:rPr>
              <a:t> Century AD</a:t>
            </a:r>
          </a:p>
        </p:txBody>
      </p:sp>
    </p:spTree>
    <p:extLst>
      <p:ext uri="{BB962C8B-B14F-4D97-AF65-F5344CB8AC3E}">
        <p14:creationId xmlns:p14="http://schemas.microsoft.com/office/powerpoint/2010/main" val="47025104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148046"/>
            <a:ext cx="4803324" cy="1079863"/>
          </a:xfrm>
          <a:solidFill>
            <a:schemeClr val="tx2">
              <a:lumMod val="10000"/>
            </a:schemeClr>
          </a:solidFill>
          <a:ln w="38100">
            <a:solidFill>
              <a:schemeClr val="bg1"/>
            </a:solidFill>
          </a:ln>
        </p:spPr>
        <p:txBody>
          <a:bodyPr>
            <a:normAutofit/>
          </a:bodyPr>
          <a:lstStyle/>
          <a:p>
            <a:pPr algn="ctr"/>
            <a:r>
              <a:rPr lang="en-US" b="1" dirty="0"/>
              <a:t>Trinitarian Controversy: Docetism  </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27909"/>
            <a:ext cx="4734463" cy="4965501"/>
          </a:xfrm>
        </p:spPr>
        <p:txBody>
          <a:bodyPr>
            <a:noAutofit/>
          </a:bodyPr>
          <a:lstStyle/>
          <a:p>
            <a:r>
              <a:rPr lang="en-US" sz="3200" dirty="0"/>
              <a:t>A few years later a Christian by the name of Cerinthus arose in Alexandria, a man who is classed by some as an Ebionite and by others as a Gnostic. He denied that Christ had come in the flesh, </a:t>
            </a:r>
          </a:p>
        </p:txBody>
      </p:sp>
      <p:pic>
        <p:nvPicPr>
          <p:cNvPr id="5" name="Picture Placeholder 4">
            <a:extLst>
              <a:ext uri="{FF2B5EF4-FFF2-40B4-BE49-F238E27FC236}">
                <a16:creationId xmlns:a16="http://schemas.microsoft.com/office/drawing/2014/main" id="{2DCDBB72-8A21-36F4-054E-788E5CDE34BB}"/>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4694" r="4694"/>
          <a:stretch>
            <a:fillRect/>
          </a:stretch>
        </p:blipFill>
        <p:spPr/>
      </p:pic>
      <p:sp>
        <p:nvSpPr>
          <p:cNvPr id="10" name="TextBox 9">
            <a:extLst>
              <a:ext uri="{FF2B5EF4-FFF2-40B4-BE49-F238E27FC236}">
                <a16:creationId xmlns:a16="http://schemas.microsoft.com/office/drawing/2014/main" id="{DB73A532-81F8-D034-ADC9-450510F44D5C}"/>
              </a:ext>
            </a:extLst>
          </p:cNvPr>
          <p:cNvSpPr txBox="1"/>
          <p:nvPr/>
        </p:nvSpPr>
        <p:spPr>
          <a:xfrm rot="16200000">
            <a:off x="-2604156" y="3075057"/>
            <a:ext cx="6096000"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1</a:t>
            </a:r>
            <a:r>
              <a:rPr kumimoji="0" lang="en-US" sz="4000" b="1" i="0" u="none" strike="noStrike" kern="1200" cap="none" spc="0" normalizeH="0" baseline="30000" noProof="0" dirty="0">
                <a:ln>
                  <a:noFill/>
                </a:ln>
                <a:solidFill>
                  <a:srgbClr val="D9D899"/>
                </a:solidFill>
                <a:effectLst/>
                <a:uLnTx/>
                <a:uFillTx/>
                <a:latin typeface="Arial" panose="020B0604020202020204"/>
                <a:ea typeface="+mn-ea"/>
                <a:cs typeface="+mn-cs"/>
              </a:rPr>
              <a:t>st</a:t>
            </a: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 Century AD</a:t>
            </a:r>
          </a:p>
        </p:txBody>
      </p:sp>
    </p:spTree>
    <p:extLst>
      <p:ext uri="{BB962C8B-B14F-4D97-AF65-F5344CB8AC3E}">
        <p14:creationId xmlns:p14="http://schemas.microsoft.com/office/powerpoint/2010/main" val="16817885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2F5E-1E01-FE15-51F8-E2542240D56F}"/>
              </a:ext>
            </a:extLst>
          </p:cNvPr>
          <p:cNvSpPr>
            <a:spLocks noGrp="1"/>
          </p:cNvSpPr>
          <p:nvPr>
            <p:ph type="title"/>
          </p:nvPr>
        </p:nvSpPr>
        <p:spPr>
          <a:xfrm>
            <a:off x="2609873" y="805818"/>
            <a:ext cx="7950984" cy="777886"/>
          </a:xfrm>
        </p:spPr>
        <p:txBody>
          <a:bodyPr>
            <a:normAutofit/>
          </a:bodyPr>
          <a:lstStyle/>
          <a:p>
            <a:r>
              <a:rPr lang="en-US" sz="4000" dirty="0"/>
              <a:t>In the BEGINNING </a:t>
            </a:r>
          </a:p>
        </p:txBody>
      </p:sp>
      <p:sp>
        <p:nvSpPr>
          <p:cNvPr id="3" name="Content Placeholder 2">
            <a:extLst>
              <a:ext uri="{FF2B5EF4-FFF2-40B4-BE49-F238E27FC236}">
                <a16:creationId xmlns:a16="http://schemas.microsoft.com/office/drawing/2014/main" id="{9C9E21F0-A770-DC91-8D2A-E015816D7855}"/>
              </a:ext>
            </a:extLst>
          </p:cNvPr>
          <p:cNvSpPr>
            <a:spLocks noGrp="1"/>
          </p:cNvSpPr>
          <p:nvPr>
            <p:ph sz="half" idx="1"/>
          </p:nvPr>
        </p:nvSpPr>
        <p:spPr>
          <a:xfrm>
            <a:off x="2605374" y="1668544"/>
            <a:ext cx="3891960" cy="4381399"/>
          </a:xfrm>
        </p:spPr>
        <p:txBody>
          <a:bodyPr>
            <a:normAutofit fontScale="92500" lnSpcReduction="20000"/>
          </a:bodyPr>
          <a:lstStyle/>
          <a:p>
            <a:pPr marL="0" indent="0">
              <a:buNone/>
            </a:pPr>
            <a:r>
              <a:rPr lang="en-US" sz="3200" dirty="0"/>
              <a:t>Genesis 1:1 refers to “the beginning” of this world.  But the “Word” of John 1:1-4 is the Creator of all things, and therefore predates “the beginning” of Genesis 1:1.  </a:t>
            </a:r>
          </a:p>
        </p:txBody>
      </p:sp>
      <p:pic>
        <p:nvPicPr>
          <p:cNvPr id="5122" name="Picture 2" descr="Genesis 1:1 - &quot;In the beginning God created the heaven and the earth.&quot;">
            <a:extLst>
              <a:ext uri="{FF2B5EF4-FFF2-40B4-BE49-F238E27FC236}">
                <a16:creationId xmlns:a16="http://schemas.microsoft.com/office/drawing/2014/main" id="{8A1A303C-21E6-727E-D88B-6D7A6FAB92B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665913" y="2103438"/>
            <a:ext cx="3895725" cy="3895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187266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148046"/>
            <a:ext cx="4803324" cy="1079863"/>
          </a:xfrm>
          <a:solidFill>
            <a:schemeClr val="tx2">
              <a:lumMod val="10000"/>
            </a:schemeClr>
          </a:solidFill>
          <a:ln w="38100">
            <a:solidFill>
              <a:schemeClr val="bg1"/>
            </a:solidFill>
          </a:ln>
        </p:spPr>
        <p:txBody>
          <a:bodyPr>
            <a:normAutofit/>
          </a:bodyPr>
          <a:lstStyle/>
          <a:p>
            <a:pPr algn="ctr"/>
            <a:r>
              <a:rPr lang="en-US" b="1" dirty="0"/>
              <a:t>Trinitarian Controversy: Docetism  </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27909"/>
            <a:ext cx="4734463" cy="4965501"/>
          </a:xfrm>
        </p:spPr>
        <p:txBody>
          <a:bodyPr>
            <a:noAutofit/>
          </a:bodyPr>
          <a:lstStyle/>
          <a:p>
            <a:r>
              <a:rPr lang="en-US" sz="3200" dirty="0"/>
              <a:t>maintaining that His supposed incarnation was apparent and not real. The Ebionites were not Gnostics but held similar views concerning the humanity of Christ. They regarded Christ as</a:t>
            </a:r>
          </a:p>
        </p:txBody>
      </p:sp>
      <p:pic>
        <p:nvPicPr>
          <p:cNvPr id="9" name="Picture Placeholder 8">
            <a:extLst>
              <a:ext uri="{FF2B5EF4-FFF2-40B4-BE49-F238E27FC236}">
                <a16:creationId xmlns:a16="http://schemas.microsoft.com/office/drawing/2014/main" id="{675ED937-DE14-A19B-E1D1-8175E577EF4C}"/>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6250" r="16250"/>
          <a:stretch>
            <a:fillRect/>
          </a:stretch>
        </p:blipFill>
        <p:spPr/>
      </p:pic>
      <p:sp>
        <p:nvSpPr>
          <p:cNvPr id="6" name="TextBox 5">
            <a:extLst>
              <a:ext uri="{FF2B5EF4-FFF2-40B4-BE49-F238E27FC236}">
                <a16:creationId xmlns:a16="http://schemas.microsoft.com/office/drawing/2014/main" id="{D9DE8870-6ABF-C4E1-E77F-330413485F72}"/>
              </a:ext>
            </a:extLst>
          </p:cNvPr>
          <p:cNvSpPr txBox="1"/>
          <p:nvPr/>
        </p:nvSpPr>
        <p:spPr>
          <a:xfrm rot="16200000">
            <a:off x="-2604156" y="3075057"/>
            <a:ext cx="6096000"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1</a:t>
            </a:r>
            <a:r>
              <a:rPr kumimoji="0" lang="en-US" sz="4000" b="1" i="0" u="none" strike="noStrike" kern="1200" cap="none" spc="0" normalizeH="0" baseline="30000" noProof="0" dirty="0">
                <a:ln>
                  <a:noFill/>
                </a:ln>
                <a:solidFill>
                  <a:srgbClr val="D9D899"/>
                </a:solidFill>
                <a:effectLst/>
                <a:uLnTx/>
                <a:uFillTx/>
                <a:latin typeface="Arial" panose="020B0604020202020204"/>
                <a:ea typeface="+mn-ea"/>
                <a:cs typeface="+mn-cs"/>
              </a:rPr>
              <a:t>st</a:t>
            </a: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 Century AD</a:t>
            </a:r>
          </a:p>
        </p:txBody>
      </p:sp>
    </p:spTree>
    <p:extLst>
      <p:ext uri="{BB962C8B-B14F-4D97-AF65-F5344CB8AC3E}">
        <p14:creationId xmlns:p14="http://schemas.microsoft.com/office/powerpoint/2010/main" val="20589809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148046"/>
            <a:ext cx="4803324" cy="1079863"/>
          </a:xfrm>
          <a:solidFill>
            <a:schemeClr val="tx2">
              <a:lumMod val="10000"/>
            </a:schemeClr>
          </a:solidFill>
          <a:ln w="38100">
            <a:solidFill>
              <a:schemeClr val="bg1"/>
            </a:solidFill>
          </a:ln>
        </p:spPr>
        <p:txBody>
          <a:bodyPr>
            <a:normAutofit/>
          </a:bodyPr>
          <a:lstStyle/>
          <a:p>
            <a:pPr algn="ctr"/>
            <a:r>
              <a:rPr lang="en-US" b="1" dirty="0"/>
              <a:t>Trinitarian Controversy: Docetism  </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27909"/>
            <a:ext cx="4734463" cy="4965501"/>
          </a:xfrm>
        </p:spPr>
        <p:txBody>
          <a:bodyPr>
            <a:noAutofit/>
          </a:bodyPr>
          <a:lstStyle/>
          <a:p>
            <a:r>
              <a:rPr lang="en-US" sz="3100" dirty="0"/>
              <a:t>only the literal son of Joseph, but selected by God as the Messiah because He distinguished Himself for piety and observance of the law, and was adopted as the Son of God at His baptism. </a:t>
            </a:r>
          </a:p>
        </p:txBody>
      </p:sp>
      <p:pic>
        <p:nvPicPr>
          <p:cNvPr id="5" name="Picture Placeholder 4">
            <a:extLst>
              <a:ext uri="{FF2B5EF4-FFF2-40B4-BE49-F238E27FC236}">
                <a16:creationId xmlns:a16="http://schemas.microsoft.com/office/drawing/2014/main" id="{5EF2B5F4-98C7-E643-BDA2-7127E3FC7653}"/>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6250" r="16250"/>
          <a:stretch>
            <a:fillRect/>
          </a:stretch>
        </p:blipFill>
        <p:spPr/>
      </p:pic>
      <p:sp>
        <p:nvSpPr>
          <p:cNvPr id="6" name="TextBox 5">
            <a:extLst>
              <a:ext uri="{FF2B5EF4-FFF2-40B4-BE49-F238E27FC236}">
                <a16:creationId xmlns:a16="http://schemas.microsoft.com/office/drawing/2014/main" id="{D9DE8870-6ABF-C4E1-E77F-330413485F72}"/>
              </a:ext>
            </a:extLst>
          </p:cNvPr>
          <p:cNvSpPr txBox="1"/>
          <p:nvPr/>
        </p:nvSpPr>
        <p:spPr>
          <a:xfrm rot="16200000">
            <a:off x="-2604156" y="3075057"/>
            <a:ext cx="6096000"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1</a:t>
            </a:r>
            <a:r>
              <a:rPr kumimoji="0" lang="en-US" sz="4000" b="1" i="0" u="none" strike="noStrike" kern="1200" cap="none" spc="0" normalizeH="0" baseline="30000" noProof="0" dirty="0">
                <a:ln>
                  <a:noFill/>
                </a:ln>
                <a:solidFill>
                  <a:srgbClr val="D9D899"/>
                </a:solidFill>
                <a:effectLst/>
                <a:uLnTx/>
                <a:uFillTx/>
                <a:latin typeface="Arial" panose="020B0604020202020204"/>
                <a:ea typeface="+mn-ea"/>
                <a:cs typeface="+mn-cs"/>
              </a:rPr>
              <a:t>st</a:t>
            </a: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 Century AD</a:t>
            </a:r>
          </a:p>
        </p:txBody>
      </p:sp>
    </p:spTree>
    <p:extLst>
      <p:ext uri="{BB962C8B-B14F-4D97-AF65-F5344CB8AC3E}">
        <p14:creationId xmlns:p14="http://schemas.microsoft.com/office/powerpoint/2010/main" val="187811536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148046"/>
            <a:ext cx="4803324" cy="1079863"/>
          </a:xfrm>
          <a:solidFill>
            <a:schemeClr val="tx2">
              <a:lumMod val="10000"/>
            </a:schemeClr>
          </a:solidFill>
          <a:ln w="38100">
            <a:solidFill>
              <a:schemeClr val="bg1"/>
            </a:solidFill>
          </a:ln>
        </p:spPr>
        <p:txBody>
          <a:bodyPr>
            <a:normAutofit/>
          </a:bodyPr>
          <a:lstStyle/>
          <a:p>
            <a:pPr algn="ctr"/>
            <a:r>
              <a:rPr lang="en-US" b="1" dirty="0"/>
              <a:t>Trinitarian Controversy: Docetism  </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27909"/>
            <a:ext cx="4803324" cy="4965501"/>
          </a:xfrm>
        </p:spPr>
        <p:txBody>
          <a:bodyPr>
            <a:noAutofit/>
          </a:bodyPr>
          <a:lstStyle/>
          <a:p>
            <a:r>
              <a:rPr lang="en-US" sz="3100" dirty="0"/>
              <a:t>One group of Ebionites, the </a:t>
            </a:r>
            <a:r>
              <a:rPr lang="en-US" sz="3100" dirty="0" err="1"/>
              <a:t>Elkesaites</a:t>
            </a:r>
            <a:r>
              <a:rPr lang="en-US" sz="3100" dirty="0"/>
              <a:t>, taught that Christ had been literally “begotten” of the Father in ages past, and was thus inferior to Him.  In contrast with the Ebionites, who looked upon Christ as essentially</a:t>
            </a:r>
          </a:p>
        </p:txBody>
      </p:sp>
      <p:pic>
        <p:nvPicPr>
          <p:cNvPr id="5" name="Picture Placeholder 4">
            <a:extLst>
              <a:ext uri="{FF2B5EF4-FFF2-40B4-BE49-F238E27FC236}">
                <a16:creationId xmlns:a16="http://schemas.microsoft.com/office/drawing/2014/main" id="{EC00D95A-C7B2-C5CD-ACDF-B15DEFD79244}"/>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6250" r="16250"/>
          <a:stretch>
            <a:fillRect/>
          </a:stretch>
        </p:blipFill>
        <p:spPr/>
      </p:pic>
      <p:sp>
        <p:nvSpPr>
          <p:cNvPr id="6" name="TextBox 5">
            <a:extLst>
              <a:ext uri="{FF2B5EF4-FFF2-40B4-BE49-F238E27FC236}">
                <a16:creationId xmlns:a16="http://schemas.microsoft.com/office/drawing/2014/main" id="{D9DE8870-6ABF-C4E1-E77F-330413485F72}"/>
              </a:ext>
            </a:extLst>
          </p:cNvPr>
          <p:cNvSpPr txBox="1"/>
          <p:nvPr/>
        </p:nvSpPr>
        <p:spPr>
          <a:xfrm rot="16200000">
            <a:off x="-2604156" y="3075057"/>
            <a:ext cx="6096000"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noProof="0" dirty="0">
                <a:ln>
                  <a:noFill/>
                </a:ln>
                <a:solidFill>
                  <a:srgbClr val="D9D899"/>
                </a:solidFill>
                <a:effectLst/>
                <a:uLnTx/>
                <a:uFillTx/>
                <a:latin typeface="Arial" panose="020B0604020202020204"/>
                <a:ea typeface="+mn-ea"/>
                <a:cs typeface="+mn-cs"/>
              </a:rPr>
              <a:t>1</a:t>
            </a:r>
            <a:r>
              <a:rPr kumimoji="0" lang="en-US" sz="4000" b="1" i="0" u="none" strike="noStrike" kern="1200" cap="none" spc="0" normalizeH="0" baseline="30000" noProof="0" dirty="0">
                <a:ln>
                  <a:noFill/>
                </a:ln>
                <a:solidFill>
                  <a:srgbClr val="D9D899"/>
                </a:solidFill>
                <a:effectLst/>
                <a:uLnTx/>
                <a:uFillTx/>
                <a:latin typeface="Arial" panose="020B0604020202020204"/>
                <a:ea typeface="+mn-ea"/>
                <a:cs typeface="+mn-cs"/>
              </a:rPr>
              <a:t>st</a:t>
            </a:r>
            <a:r>
              <a:rPr kumimoji="0" lang="en-US" sz="4000" b="1" i="0" u="none" strike="noStrike" kern="1200" cap="none" spc="0" normalizeH="0" noProof="0" dirty="0">
                <a:ln>
                  <a:noFill/>
                </a:ln>
                <a:solidFill>
                  <a:srgbClr val="D9D899"/>
                </a:solidFill>
                <a:effectLst/>
                <a:uLnTx/>
                <a:uFillTx/>
                <a:latin typeface="Arial" panose="020B0604020202020204"/>
                <a:ea typeface="+mn-ea"/>
                <a:cs typeface="+mn-cs"/>
              </a:rPr>
              <a:t> – 4</a:t>
            </a:r>
            <a:r>
              <a:rPr kumimoji="0" lang="en-US" sz="4000" b="1" i="0" u="none" strike="noStrike" kern="1200" cap="none" spc="0" normalizeH="0" baseline="30000" noProof="0" dirty="0">
                <a:ln>
                  <a:noFill/>
                </a:ln>
                <a:solidFill>
                  <a:srgbClr val="D9D899"/>
                </a:solidFill>
                <a:effectLst/>
                <a:uLnTx/>
                <a:uFillTx/>
                <a:latin typeface="Arial" panose="020B0604020202020204"/>
                <a:ea typeface="+mn-ea"/>
                <a:cs typeface="+mn-cs"/>
              </a:rPr>
              <a:t>th</a:t>
            </a:r>
            <a:r>
              <a:rPr kumimoji="0" lang="en-US" sz="4000" b="1" i="0" u="none" strike="noStrike" kern="1200" cap="none" spc="0" normalizeH="0" noProof="0" dirty="0">
                <a:ln>
                  <a:noFill/>
                </a:ln>
                <a:solidFill>
                  <a:srgbClr val="D9D899"/>
                </a:solidFill>
                <a:effectLst/>
                <a:uLnTx/>
                <a:uFillTx/>
                <a:latin typeface="Arial" panose="020B0604020202020204"/>
                <a:ea typeface="+mn-ea"/>
                <a:cs typeface="+mn-cs"/>
              </a:rPr>
              <a:t> </a:t>
            </a: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Centuries AD</a:t>
            </a:r>
          </a:p>
        </p:txBody>
      </p:sp>
    </p:spTree>
    <p:extLst>
      <p:ext uri="{BB962C8B-B14F-4D97-AF65-F5344CB8AC3E}">
        <p14:creationId xmlns:p14="http://schemas.microsoft.com/office/powerpoint/2010/main" val="17361915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148046"/>
            <a:ext cx="4803324" cy="1079863"/>
          </a:xfrm>
          <a:solidFill>
            <a:schemeClr val="tx2">
              <a:lumMod val="10000"/>
            </a:schemeClr>
          </a:solidFill>
          <a:ln w="38100">
            <a:solidFill>
              <a:schemeClr val="bg1"/>
            </a:solidFill>
          </a:ln>
        </p:spPr>
        <p:txBody>
          <a:bodyPr>
            <a:normAutofit/>
          </a:bodyPr>
          <a:lstStyle/>
          <a:p>
            <a:pPr algn="ctr"/>
            <a:r>
              <a:rPr lang="en-US" b="1" dirty="0"/>
              <a:t>Trinitarian Controversy: Docetism  </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27909"/>
            <a:ext cx="4803324" cy="4965501"/>
          </a:xfrm>
        </p:spPr>
        <p:txBody>
          <a:bodyPr>
            <a:noAutofit/>
          </a:bodyPr>
          <a:lstStyle/>
          <a:p>
            <a:r>
              <a:rPr lang="en-US" sz="2900" dirty="0"/>
              <a:t>a superior type of human being, the Gnostics, generally speaking, denied that He was a human being at all. They conceived of Christ as a phantom, or “</a:t>
            </a:r>
            <a:r>
              <a:rPr lang="en-US" sz="2900" dirty="0" err="1"/>
              <a:t>aeon</a:t>
            </a:r>
            <a:r>
              <a:rPr lang="en-US" sz="2900" dirty="0"/>
              <a:t>,” that temporarily took possession of Jesus, an ordinary human being. </a:t>
            </a:r>
          </a:p>
        </p:txBody>
      </p:sp>
      <p:sp>
        <p:nvSpPr>
          <p:cNvPr id="6" name="TextBox 5">
            <a:extLst>
              <a:ext uri="{FF2B5EF4-FFF2-40B4-BE49-F238E27FC236}">
                <a16:creationId xmlns:a16="http://schemas.microsoft.com/office/drawing/2014/main" id="{D9DE8870-6ABF-C4E1-E77F-330413485F72}"/>
              </a:ext>
            </a:extLst>
          </p:cNvPr>
          <p:cNvSpPr txBox="1"/>
          <p:nvPr/>
        </p:nvSpPr>
        <p:spPr>
          <a:xfrm rot="16200000">
            <a:off x="-2604156" y="3075057"/>
            <a:ext cx="6096000"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1</a:t>
            </a:r>
            <a:r>
              <a:rPr kumimoji="0" lang="en-US" sz="4000" b="1" i="0" u="none" strike="noStrike" kern="1200" cap="none" spc="0" normalizeH="0" baseline="30000" noProof="0" dirty="0">
                <a:ln>
                  <a:noFill/>
                </a:ln>
                <a:solidFill>
                  <a:srgbClr val="D9D899"/>
                </a:solidFill>
                <a:effectLst/>
                <a:uLnTx/>
                <a:uFillTx/>
                <a:latin typeface="Arial" panose="020B0604020202020204"/>
                <a:ea typeface="+mn-ea"/>
                <a:cs typeface="+mn-cs"/>
              </a:rPr>
              <a:t>st </a:t>
            </a:r>
            <a:r>
              <a:rPr lang="en-US" sz="4000" b="1" dirty="0">
                <a:solidFill>
                  <a:srgbClr val="D9D899"/>
                </a:solidFill>
                <a:latin typeface="Arial" panose="020B0604020202020204"/>
              </a:rPr>
              <a:t>– 2</a:t>
            </a:r>
            <a:r>
              <a:rPr lang="en-US" sz="4000" b="1" baseline="30000" dirty="0">
                <a:solidFill>
                  <a:srgbClr val="D9D899"/>
                </a:solidFill>
                <a:latin typeface="Arial" panose="020B0604020202020204"/>
              </a:rPr>
              <a:t>nd</a:t>
            </a:r>
            <a:r>
              <a:rPr lang="en-US" sz="4000" b="1" dirty="0">
                <a:solidFill>
                  <a:srgbClr val="D9D899"/>
                </a:solidFill>
                <a:latin typeface="Arial" panose="020B0604020202020204"/>
              </a:rPr>
              <a:t> </a:t>
            </a: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Centuries AD</a:t>
            </a:r>
          </a:p>
        </p:txBody>
      </p:sp>
      <p:pic>
        <p:nvPicPr>
          <p:cNvPr id="9" name="Picture Placeholder 8">
            <a:extLst>
              <a:ext uri="{FF2B5EF4-FFF2-40B4-BE49-F238E27FC236}">
                <a16:creationId xmlns:a16="http://schemas.microsoft.com/office/drawing/2014/main" id="{30CC78E2-B50F-833D-AC94-25F7ADBEB3D4}"/>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6250" r="16250"/>
          <a:stretch>
            <a:fillRect/>
          </a:stretch>
        </p:blipFill>
        <p:spPr/>
      </p:pic>
    </p:spTree>
    <p:extLst>
      <p:ext uri="{BB962C8B-B14F-4D97-AF65-F5344CB8AC3E}">
        <p14:creationId xmlns:p14="http://schemas.microsoft.com/office/powerpoint/2010/main" val="131782237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148046"/>
            <a:ext cx="4803324" cy="1079863"/>
          </a:xfrm>
          <a:solidFill>
            <a:schemeClr val="tx2">
              <a:lumMod val="10000"/>
            </a:schemeClr>
          </a:solidFill>
          <a:ln w="38100">
            <a:solidFill>
              <a:schemeClr val="bg1"/>
            </a:solidFill>
          </a:ln>
        </p:spPr>
        <p:txBody>
          <a:bodyPr>
            <a:normAutofit/>
          </a:bodyPr>
          <a:lstStyle/>
          <a:p>
            <a:pPr algn="ctr"/>
            <a:r>
              <a:rPr lang="en-US" b="1" dirty="0"/>
              <a:t>Trinitarian Controversy: Docetism  </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27909"/>
            <a:ext cx="4803324" cy="4965501"/>
          </a:xfrm>
        </p:spPr>
        <p:txBody>
          <a:bodyPr>
            <a:noAutofit/>
          </a:bodyPr>
          <a:lstStyle/>
          <a:p>
            <a:r>
              <a:rPr lang="en-US" sz="3200" dirty="0"/>
              <a:t>Divinity was not truly </a:t>
            </a:r>
            <a:r>
              <a:rPr lang="en-US" sz="3000" dirty="0"/>
              <a:t>incarnate. Concerning the tremendous impact of Gnosticism upon Christianity the church historian </a:t>
            </a:r>
            <a:r>
              <a:rPr lang="en-US" sz="3000" dirty="0" err="1"/>
              <a:t>Latourette</a:t>
            </a:r>
            <a:r>
              <a:rPr lang="en-US" sz="3000" dirty="0"/>
              <a:t> suggests the possibility that “for a time the majority of those who regarded</a:t>
            </a:r>
          </a:p>
        </p:txBody>
      </p:sp>
      <p:sp>
        <p:nvSpPr>
          <p:cNvPr id="6" name="TextBox 5">
            <a:extLst>
              <a:ext uri="{FF2B5EF4-FFF2-40B4-BE49-F238E27FC236}">
                <a16:creationId xmlns:a16="http://schemas.microsoft.com/office/drawing/2014/main" id="{D9DE8870-6ABF-C4E1-E77F-330413485F72}"/>
              </a:ext>
            </a:extLst>
          </p:cNvPr>
          <p:cNvSpPr txBox="1"/>
          <p:nvPr/>
        </p:nvSpPr>
        <p:spPr>
          <a:xfrm rot="16200000">
            <a:off x="-2604156" y="3075057"/>
            <a:ext cx="6096000"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1</a:t>
            </a:r>
            <a:r>
              <a:rPr kumimoji="0" lang="en-US" sz="4000" b="1" i="0" u="none" strike="noStrike" kern="1200" cap="none" spc="0" normalizeH="0" baseline="30000" noProof="0" dirty="0">
                <a:ln>
                  <a:noFill/>
                </a:ln>
                <a:solidFill>
                  <a:srgbClr val="D9D899"/>
                </a:solidFill>
                <a:effectLst/>
                <a:uLnTx/>
                <a:uFillTx/>
                <a:latin typeface="Arial" panose="020B0604020202020204"/>
                <a:ea typeface="+mn-ea"/>
                <a:cs typeface="+mn-cs"/>
              </a:rPr>
              <a:t>st </a:t>
            </a:r>
            <a:r>
              <a:rPr lang="en-US" sz="4000" b="1" dirty="0">
                <a:solidFill>
                  <a:srgbClr val="D9D899"/>
                </a:solidFill>
                <a:latin typeface="Arial" panose="020B0604020202020204"/>
              </a:rPr>
              <a:t>– 2</a:t>
            </a:r>
            <a:r>
              <a:rPr lang="en-US" sz="4000" b="1" baseline="30000" dirty="0">
                <a:solidFill>
                  <a:srgbClr val="D9D899"/>
                </a:solidFill>
                <a:latin typeface="Arial" panose="020B0604020202020204"/>
              </a:rPr>
              <a:t>nd</a:t>
            </a:r>
            <a:r>
              <a:rPr lang="en-US" sz="4000" b="1" dirty="0">
                <a:solidFill>
                  <a:srgbClr val="D9D899"/>
                </a:solidFill>
                <a:latin typeface="Arial" panose="020B0604020202020204"/>
              </a:rPr>
              <a:t> </a:t>
            </a: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Centuries AD</a:t>
            </a:r>
          </a:p>
        </p:txBody>
      </p:sp>
      <p:pic>
        <p:nvPicPr>
          <p:cNvPr id="8" name="Picture Placeholder 7">
            <a:extLst>
              <a:ext uri="{FF2B5EF4-FFF2-40B4-BE49-F238E27FC236}">
                <a16:creationId xmlns:a16="http://schemas.microsoft.com/office/drawing/2014/main" id="{246F0CC3-2A0F-8B07-290F-829F6FAA09EE}"/>
              </a:ext>
            </a:extLst>
          </p:cNvPr>
          <p:cNvPicPr>
            <a:picLocks noGrp="1" noChangeAspect="1"/>
          </p:cNvPicPr>
          <p:nvPr>
            <p:ph type="pic" idx="1"/>
          </p:nvPr>
        </p:nvPicPr>
        <p:blipFill>
          <a:blip r:embed="rId2"/>
          <a:srcRect l="16250" r="16250"/>
          <a:stretch>
            <a:fillRect/>
          </a:stretch>
        </p:blipFill>
        <p:spPr/>
      </p:pic>
    </p:spTree>
    <p:extLst>
      <p:ext uri="{BB962C8B-B14F-4D97-AF65-F5344CB8AC3E}">
        <p14:creationId xmlns:p14="http://schemas.microsoft.com/office/powerpoint/2010/main" val="63341251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148046"/>
            <a:ext cx="4803324" cy="1079863"/>
          </a:xfrm>
          <a:solidFill>
            <a:schemeClr val="tx2">
              <a:lumMod val="10000"/>
            </a:schemeClr>
          </a:solidFill>
          <a:ln w="38100">
            <a:solidFill>
              <a:schemeClr val="bg1"/>
            </a:solidFill>
          </a:ln>
        </p:spPr>
        <p:txBody>
          <a:bodyPr>
            <a:normAutofit/>
          </a:bodyPr>
          <a:lstStyle/>
          <a:p>
            <a:pPr algn="ctr"/>
            <a:r>
              <a:rPr lang="en-US" b="1" dirty="0"/>
              <a:t>Trinitarian Controversy: Docetism  </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27909"/>
            <a:ext cx="4803324" cy="4965501"/>
          </a:xfrm>
        </p:spPr>
        <p:txBody>
          <a:bodyPr>
            <a:noAutofit/>
          </a:bodyPr>
          <a:lstStyle/>
          <a:p>
            <a:r>
              <a:rPr lang="en-US" sz="2800" dirty="0"/>
              <a:t>themselves as Christians adhered to one or another of its many forms” </a:t>
            </a:r>
            <a:r>
              <a:rPr lang="en-US" dirty="0"/>
              <a:t>(K. S. </a:t>
            </a:r>
            <a:r>
              <a:rPr lang="en-US" dirty="0" err="1"/>
              <a:t>Latourette</a:t>
            </a:r>
            <a:r>
              <a:rPr lang="en-US" dirty="0"/>
              <a:t>, A History of Christianity, p. 123). </a:t>
            </a:r>
            <a:r>
              <a:rPr lang="en-US" sz="2800" dirty="0"/>
              <a:t>Arising gradually in apostolic times, Gnosticism reached the apex of its influence upon the church during the 2d century. Recognizing the grave threat posed by</a:t>
            </a:r>
            <a:endParaRPr lang="en-US" sz="3100" dirty="0"/>
          </a:p>
        </p:txBody>
      </p:sp>
      <p:sp>
        <p:nvSpPr>
          <p:cNvPr id="6" name="TextBox 5">
            <a:extLst>
              <a:ext uri="{FF2B5EF4-FFF2-40B4-BE49-F238E27FC236}">
                <a16:creationId xmlns:a16="http://schemas.microsoft.com/office/drawing/2014/main" id="{D9DE8870-6ABF-C4E1-E77F-330413485F72}"/>
              </a:ext>
            </a:extLst>
          </p:cNvPr>
          <p:cNvSpPr txBox="1"/>
          <p:nvPr/>
        </p:nvSpPr>
        <p:spPr>
          <a:xfrm rot="16200000">
            <a:off x="-2604156" y="3075057"/>
            <a:ext cx="6096000"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1</a:t>
            </a:r>
            <a:r>
              <a:rPr kumimoji="0" lang="en-US" sz="4000" b="1" i="0" u="none" strike="noStrike" kern="1200" cap="none" spc="0" normalizeH="0" baseline="30000" noProof="0" dirty="0">
                <a:ln>
                  <a:noFill/>
                </a:ln>
                <a:solidFill>
                  <a:srgbClr val="D9D899"/>
                </a:solidFill>
                <a:effectLst/>
                <a:uLnTx/>
                <a:uFillTx/>
                <a:latin typeface="Arial" panose="020B0604020202020204"/>
                <a:ea typeface="+mn-ea"/>
                <a:cs typeface="+mn-cs"/>
              </a:rPr>
              <a:t>st </a:t>
            </a:r>
            <a:r>
              <a:rPr lang="en-US" sz="4000" b="1" dirty="0">
                <a:solidFill>
                  <a:srgbClr val="D9D899"/>
                </a:solidFill>
                <a:latin typeface="Arial" panose="020B0604020202020204"/>
              </a:rPr>
              <a:t>– 2</a:t>
            </a:r>
            <a:r>
              <a:rPr lang="en-US" sz="4000" b="1" baseline="30000" dirty="0">
                <a:solidFill>
                  <a:srgbClr val="D9D899"/>
                </a:solidFill>
                <a:latin typeface="Arial" panose="020B0604020202020204"/>
              </a:rPr>
              <a:t>nd</a:t>
            </a:r>
            <a:r>
              <a:rPr lang="en-US" sz="4000" b="1" dirty="0">
                <a:solidFill>
                  <a:srgbClr val="D9D899"/>
                </a:solidFill>
                <a:latin typeface="Arial" panose="020B0604020202020204"/>
              </a:rPr>
              <a:t> </a:t>
            </a: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Centuries AD</a:t>
            </a:r>
          </a:p>
        </p:txBody>
      </p:sp>
      <p:pic>
        <p:nvPicPr>
          <p:cNvPr id="13" name="Picture Placeholder 12">
            <a:extLst>
              <a:ext uri="{FF2B5EF4-FFF2-40B4-BE49-F238E27FC236}">
                <a16:creationId xmlns:a16="http://schemas.microsoft.com/office/drawing/2014/main" id="{2955E136-9171-4F3B-1D62-38B06B879D30}"/>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5000" r="5000"/>
          <a:stretch>
            <a:fillRect/>
          </a:stretch>
        </p:blipFill>
        <p:spPr/>
      </p:pic>
    </p:spTree>
    <p:extLst>
      <p:ext uri="{BB962C8B-B14F-4D97-AF65-F5344CB8AC3E}">
        <p14:creationId xmlns:p14="http://schemas.microsoft.com/office/powerpoint/2010/main" val="324147351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148046"/>
            <a:ext cx="4803324" cy="1079863"/>
          </a:xfrm>
          <a:solidFill>
            <a:schemeClr val="tx2">
              <a:lumMod val="10000"/>
            </a:schemeClr>
          </a:solidFill>
          <a:ln w="38100">
            <a:solidFill>
              <a:schemeClr val="bg1"/>
            </a:solidFill>
          </a:ln>
        </p:spPr>
        <p:txBody>
          <a:bodyPr>
            <a:normAutofit/>
          </a:bodyPr>
          <a:lstStyle/>
          <a:p>
            <a:pPr algn="ctr"/>
            <a:r>
              <a:rPr lang="en-US" b="1" dirty="0"/>
              <a:t>Trinitarian Controversy: Docetism  </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0" y="1227909"/>
            <a:ext cx="4882509" cy="4965501"/>
          </a:xfrm>
        </p:spPr>
        <p:txBody>
          <a:bodyPr>
            <a:noAutofit/>
          </a:bodyPr>
          <a:lstStyle/>
          <a:p>
            <a:r>
              <a:rPr lang="en-US" sz="2300" dirty="0"/>
              <a:t>Gnosticism, the church fought back heroically. Writing during the latter half of the 2d century, Irenaeus remarks that John wrote his Gospel with the specific purpose of refuting the Docetic views of Cerinthus </a:t>
            </a:r>
            <a:r>
              <a:rPr lang="en-US" sz="1400" dirty="0"/>
              <a:t>(Irenaeus Against Heresies xi. 1, in Ante-Nicene Fathers, Vol. 1, p. 426; see John 1:1–3, 14; 20:30, 31). </a:t>
            </a:r>
            <a:r>
              <a:rPr lang="en-US" sz="2300" dirty="0"/>
              <a:t>In the epistles John even more clearly warns against the Docetic heresy, whose advocates he brands as “anti-</a:t>
            </a:r>
            <a:r>
              <a:rPr lang="en-US" sz="2300" dirty="0" err="1"/>
              <a:t>christ</a:t>
            </a:r>
            <a:r>
              <a:rPr lang="en-US" sz="2300" dirty="0"/>
              <a:t>” (1 John 2:18–26; John 4:1–3, 9, 14; 2 John 7, 10). </a:t>
            </a:r>
          </a:p>
        </p:txBody>
      </p:sp>
      <p:sp>
        <p:nvSpPr>
          <p:cNvPr id="6" name="TextBox 5">
            <a:extLst>
              <a:ext uri="{FF2B5EF4-FFF2-40B4-BE49-F238E27FC236}">
                <a16:creationId xmlns:a16="http://schemas.microsoft.com/office/drawing/2014/main" id="{D9DE8870-6ABF-C4E1-E77F-330413485F72}"/>
              </a:ext>
            </a:extLst>
          </p:cNvPr>
          <p:cNvSpPr txBox="1"/>
          <p:nvPr/>
        </p:nvSpPr>
        <p:spPr>
          <a:xfrm rot="16200000">
            <a:off x="-2604156" y="3075057"/>
            <a:ext cx="6096000"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1</a:t>
            </a:r>
            <a:r>
              <a:rPr kumimoji="0" lang="en-US" sz="4000" b="1" i="0" u="none" strike="noStrike" kern="1200" cap="none" spc="0" normalizeH="0" baseline="30000" noProof="0" dirty="0">
                <a:ln>
                  <a:noFill/>
                </a:ln>
                <a:solidFill>
                  <a:srgbClr val="D9D899"/>
                </a:solidFill>
                <a:effectLst/>
                <a:uLnTx/>
                <a:uFillTx/>
                <a:latin typeface="Arial" panose="020B0604020202020204"/>
                <a:ea typeface="+mn-ea"/>
                <a:cs typeface="+mn-cs"/>
              </a:rPr>
              <a:t>st </a:t>
            </a:r>
            <a:r>
              <a:rPr lang="en-US" sz="4000" b="1" dirty="0">
                <a:solidFill>
                  <a:srgbClr val="D9D899"/>
                </a:solidFill>
                <a:latin typeface="Arial" panose="020B0604020202020204"/>
              </a:rPr>
              <a:t>– 2</a:t>
            </a:r>
            <a:r>
              <a:rPr lang="en-US" sz="4000" b="1" baseline="30000" dirty="0">
                <a:solidFill>
                  <a:srgbClr val="D9D899"/>
                </a:solidFill>
                <a:latin typeface="Arial" panose="020B0604020202020204"/>
              </a:rPr>
              <a:t>nd</a:t>
            </a:r>
            <a:r>
              <a:rPr lang="en-US" sz="4000" b="1" dirty="0">
                <a:solidFill>
                  <a:srgbClr val="D9D899"/>
                </a:solidFill>
                <a:latin typeface="Arial" panose="020B0604020202020204"/>
              </a:rPr>
              <a:t> </a:t>
            </a: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Centuries AD</a:t>
            </a:r>
          </a:p>
        </p:txBody>
      </p:sp>
      <p:pic>
        <p:nvPicPr>
          <p:cNvPr id="9" name="Picture Placeholder 8">
            <a:extLst>
              <a:ext uri="{FF2B5EF4-FFF2-40B4-BE49-F238E27FC236}">
                <a16:creationId xmlns:a16="http://schemas.microsoft.com/office/drawing/2014/main" id="{40591511-66C6-0D98-AC32-0273071E6F66}"/>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6250" r="16250"/>
          <a:stretch>
            <a:fillRect/>
          </a:stretch>
        </p:blipFill>
        <p:spPr/>
      </p:pic>
    </p:spTree>
    <p:extLst>
      <p:ext uri="{BB962C8B-B14F-4D97-AF65-F5344CB8AC3E}">
        <p14:creationId xmlns:p14="http://schemas.microsoft.com/office/powerpoint/2010/main" val="335367023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148046"/>
            <a:ext cx="4803324" cy="1079863"/>
          </a:xfrm>
          <a:solidFill>
            <a:schemeClr val="tx2">
              <a:lumMod val="10000"/>
            </a:schemeClr>
          </a:solidFill>
          <a:ln w="38100">
            <a:solidFill>
              <a:schemeClr val="bg1"/>
            </a:solidFill>
          </a:ln>
        </p:spPr>
        <p:txBody>
          <a:bodyPr>
            <a:normAutofit/>
          </a:bodyPr>
          <a:lstStyle/>
          <a:p>
            <a:pPr algn="ctr"/>
            <a:r>
              <a:rPr lang="en-US" b="1" dirty="0"/>
              <a:t>Trinitarian Controversy: Docetism  </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27909"/>
            <a:ext cx="4803324" cy="4965501"/>
          </a:xfrm>
        </p:spPr>
        <p:txBody>
          <a:bodyPr>
            <a:noAutofit/>
          </a:bodyPr>
          <a:lstStyle/>
          <a:p>
            <a:r>
              <a:rPr lang="en-US" sz="2400" dirty="0"/>
              <a:t>During his first imprisonment in Rome (c. A.D. 62), Paul cautioned the believers in Colossae against Docetic error (Col. 2:4, 8, 9, 18), and about the same time Peter voiced an even stronger warning (2 Peter 2:1–3). Jude (v. 4) refers to the Docetic heresy. The “</a:t>
            </a:r>
            <a:r>
              <a:rPr lang="en-US" sz="2400" dirty="0" err="1"/>
              <a:t>Nicolaitanes</a:t>
            </a:r>
            <a:r>
              <a:rPr lang="en-US" sz="2400" dirty="0"/>
              <a:t>” of Rev. 2:6 were Gnostics, though not necessarily </a:t>
            </a:r>
            <a:r>
              <a:rPr lang="en-US" sz="2400" dirty="0" err="1"/>
              <a:t>Docetists</a:t>
            </a:r>
            <a:r>
              <a:rPr lang="en-US" sz="2400" dirty="0"/>
              <a:t> </a:t>
            </a:r>
            <a:r>
              <a:rPr lang="en-US" sz="1400" dirty="0"/>
              <a:t>(Irenaeus Against Heresies xi. 1, in Ante-Nicene Fathers, vol. 1, p. 426). </a:t>
            </a:r>
            <a:endParaRPr lang="en-US" sz="3100" dirty="0"/>
          </a:p>
        </p:txBody>
      </p:sp>
      <p:sp>
        <p:nvSpPr>
          <p:cNvPr id="6" name="TextBox 5">
            <a:extLst>
              <a:ext uri="{FF2B5EF4-FFF2-40B4-BE49-F238E27FC236}">
                <a16:creationId xmlns:a16="http://schemas.microsoft.com/office/drawing/2014/main" id="{D9DE8870-6ABF-C4E1-E77F-330413485F72}"/>
              </a:ext>
            </a:extLst>
          </p:cNvPr>
          <p:cNvSpPr txBox="1"/>
          <p:nvPr/>
        </p:nvSpPr>
        <p:spPr>
          <a:xfrm rot="16200000">
            <a:off x="-2604156" y="3075057"/>
            <a:ext cx="6096000"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1</a:t>
            </a:r>
            <a:r>
              <a:rPr kumimoji="0" lang="en-US" sz="4000" b="1" i="0" u="none" strike="noStrike" kern="1200" cap="none" spc="0" normalizeH="0" baseline="30000" noProof="0" dirty="0">
                <a:ln>
                  <a:noFill/>
                </a:ln>
                <a:solidFill>
                  <a:srgbClr val="D9D899"/>
                </a:solidFill>
                <a:effectLst/>
                <a:uLnTx/>
                <a:uFillTx/>
                <a:latin typeface="Arial" panose="020B0604020202020204"/>
                <a:ea typeface="+mn-ea"/>
                <a:cs typeface="+mn-cs"/>
              </a:rPr>
              <a:t>st </a:t>
            </a:r>
            <a:r>
              <a:rPr lang="en-US" sz="4000" b="1" dirty="0">
                <a:solidFill>
                  <a:srgbClr val="D9D899"/>
                </a:solidFill>
                <a:latin typeface="Arial" panose="020B0604020202020204"/>
              </a:rPr>
              <a:t>– 2</a:t>
            </a:r>
            <a:r>
              <a:rPr lang="en-US" sz="4000" b="1" baseline="30000" dirty="0">
                <a:solidFill>
                  <a:srgbClr val="D9D899"/>
                </a:solidFill>
                <a:latin typeface="Arial" panose="020B0604020202020204"/>
              </a:rPr>
              <a:t>nd</a:t>
            </a:r>
            <a:r>
              <a:rPr lang="en-US" sz="4000" b="1" dirty="0">
                <a:solidFill>
                  <a:srgbClr val="D9D899"/>
                </a:solidFill>
                <a:latin typeface="Arial" panose="020B0604020202020204"/>
              </a:rPr>
              <a:t> </a:t>
            </a: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Centuries AD</a:t>
            </a:r>
          </a:p>
        </p:txBody>
      </p:sp>
      <p:pic>
        <p:nvPicPr>
          <p:cNvPr id="8" name="Picture Placeholder 7">
            <a:extLst>
              <a:ext uri="{FF2B5EF4-FFF2-40B4-BE49-F238E27FC236}">
                <a16:creationId xmlns:a16="http://schemas.microsoft.com/office/drawing/2014/main" id="{9F25F114-C811-E23C-F542-4B8B094123D4}"/>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27044" t="4950" r="8767" b="-45"/>
          <a:stretch/>
        </p:blipFill>
        <p:spPr>
          <a:xfrm>
            <a:off x="6747062" y="3229"/>
            <a:ext cx="4629734" cy="6858000"/>
          </a:xfrm>
        </p:spPr>
      </p:pic>
    </p:spTree>
    <p:extLst>
      <p:ext uri="{BB962C8B-B14F-4D97-AF65-F5344CB8AC3E}">
        <p14:creationId xmlns:p14="http://schemas.microsoft.com/office/powerpoint/2010/main" val="388467881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148046"/>
            <a:ext cx="4803324" cy="1079863"/>
          </a:xfrm>
          <a:solidFill>
            <a:schemeClr val="tx2">
              <a:lumMod val="10000"/>
            </a:schemeClr>
          </a:solidFill>
          <a:ln w="38100">
            <a:solidFill>
              <a:schemeClr val="bg1"/>
            </a:solidFill>
          </a:ln>
        </p:spPr>
        <p:txBody>
          <a:bodyPr>
            <a:normAutofit/>
          </a:bodyPr>
          <a:lstStyle/>
          <a:p>
            <a:pPr algn="ctr"/>
            <a:r>
              <a:rPr lang="en-US" b="1" dirty="0"/>
              <a:t>Trinitarian Controversy: Docetism  </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27909"/>
            <a:ext cx="4803324" cy="4965501"/>
          </a:xfrm>
        </p:spPr>
        <p:txBody>
          <a:bodyPr>
            <a:noAutofit/>
          </a:bodyPr>
          <a:lstStyle/>
          <a:p>
            <a:r>
              <a:rPr lang="en-US" sz="2400" dirty="0"/>
              <a:t>During the first half of the 2d century various Gnostic teachers arose to plague the church with their noxious heresies. Prominent among these were Basilides and Valentinus, both of Alexandria. But perhaps the most influential—and successful— proponent of Docetic ideas was </a:t>
            </a:r>
            <a:r>
              <a:rPr lang="en-US" sz="2400" dirty="0" err="1"/>
              <a:t>Marcion</a:t>
            </a:r>
            <a:r>
              <a:rPr lang="en-US" sz="2400" dirty="0"/>
              <a:t>, during the latter half of the same century. He was by no means a</a:t>
            </a:r>
            <a:endParaRPr lang="en-US" sz="3100" dirty="0"/>
          </a:p>
        </p:txBody>
      </p:sp>
      <p:sp>
        <p:nvSpPr>
          <p:cNvPr id="6" name="TextBox 5">
            <a:extLst>
              <a:ext uri="{FF2B5EF4-FFF2-40B4-BE49-F238E27FC236}">
                <a16:creationId xmlns:a16="http://schemas.microsoft.com/office/drawing/2014/main" id="{D9DE8870-6ABF-C4E1-E77F-330413485F72}"/>
              </a:ext>
            </a:extLst>
          </p:cNvPr>
          <p:cNvSpPr txBox="1"/>
          <p:nvPr/>
        </p:nvSpPr>
        <p:spPr>
          <a:xfrm rot="16200000">
            <a:off x="-2604156" y="3075057"/>
            <a:ext cx="6096000"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1</a:t>
            </a:r>
            <a:r>
              <a:rPr kumimoji="0" lang="en-US" sz="4000" b="1" i="0" u="none" strike="noStrike" kern="1200" cap="none" spc="0" normalizeH="0" baseline="30000" noProof="0" dirty="0">
                <a:ln>
                  <a:noFill/>
                </a:ln>
                <a:solidFill>
                  <a:srgbClr val="D9D899"/>
                </a:solidFill>
                <a:effectLst/>
                <a:uLnTx/>
                <a:uFillTx/>
                <a:latin typeface="Arial" panose="020B0604020202020204"/>
                <a:ea typeface="+mn-ea"/>
                <a:cs typeface="+mn-cs"/>
              </a:rPr>
              <a:t>st </a:t>
            </a:r>
            <a:r>
              <a:rPr lang="en-US" sz="4000" b="1" dirty="0">
                <a:solidFill>
                  <a:srgbClr val="D9D899"/>
                </a:solidFill>
                <a:latin typeface="Arial" panose="020B0604020202020204"/>
              </a:rPr>
              <a:t>– 2</a:t>
            </a:r>
            <a:r>
              <a:rPr lang="en-US" sz="4000" b="1" baseline="30000" dirty="0">
                <a:solidFill>
                  <a:srgbClr val="D9D899"/>
                </a:solidFill>
                <a:latin typeface="Arial" panose="020B0604020202020204"/>
              </a:rPr>
              <a:t>nd</a:t>
            </a:r>
            <a:r>
              <a:rPr lang="en-US" sz="4000" b="1" dirty="0">
                <a:solidFill>
                  <a:srgbClr val="D9D899"/>
                </a:solidFill>
                <a:latin typeface="Arial" panose="020B0604020202020204"/>
              </a:rPr>
              <a:t> </a:t>
            </a: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Centuries AD</a:t>
            </a:r>
          </a:p>
        </p:txBody>
      </p:sp>
      <p:pic>
        <p:nvPicPr>
          <p:cNvPr id="15" name="Picture Placeholder 14">
            <a:extLst>
              <a:ext uri="{FF2B5EF4-FFF2-40B4-BE49-F238E27FC236}">
                <a16:creationId xmlns:a16="http://schemas.microsoft.com/office/drawing/2014/main" id="{D78E0BC8-C6F8-2B2B-902C-3E557ACC8219}"/>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9383" t="47" r="41659" b="-47"/>
          <a:stretch/>
        </p:blipFill>
        <p:spPr>
          <a:xfrm>
            <a:off x="6747062" y="3229"/>
            <a:ext cx="4629734" cy="6858000"/>
          </a:xfrm>
        </p:spPr>
      </p:pic>
    </p:spTree>
    <p:extLst>
      <p:ext uri="{BB962C8B-B14F-4D97-AF65-F5344CB8AC3E}">
        <p14:creationId xmlns:p14="http://schemas.microsoft.com/office/powerpoint/2010/main" val="295739918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148046"/>
            <a:ext cx="4803324" cy="1079863"/>
          </a:xfrm>
          <a:solidFill>
            <a:schemeClr val="tx2">
              <a:lumMod val="10000"/>
            </a:schemeClr>
          </a:solidFill>
          <a:ln w="38100">
            <a:solidFill>
              <a:schemeClr val="bg1"/>
            </a:solidFill>
          </a:ln>
        </p:spPr>
        <p:txBody>
          <a:bodyPr>
            <a:normAutofit/>
          </a:bodyPr>
          <a:lstStyle/>
          <a:p>
            <a:pPr algn="ctr"/>
            <a:r>
              <a:rPr lang="en-US" b="1" dirty="0"/>
              <a:t>Trinitarian Controversy: Docetism  </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27909"/>
            <a:ext cx="4803324" cy="4965501"/>
          </a:xfrm>
        </p:spPr>
        <p:txBody>
          <a:bodyPr>
            <a:noAutofit/>
          </a:bodyPr>
          <a:lstStyle/>
          <a:p>
            <a:r>
              <a:rPr lang="en-US" sz="2400" dirty="0"/>
              <a:t>Gnostic, but his views about Christ closely resembled those of the Gnostics. He held that the birth, physical life, and death of Jesus were not real, but merely gave the appearance of reality. </a:t>
            </a:r>
          </a:p>
          <a:p>
            <a:r>
              <a:rPr lang="en-US" sz="2400" dirty="0"/>
              <a:t>Against the gross errors of Docetism the church struggled courageously. During the latter half of the 2d century Irenaeus came boldly forward as the great</a:t>
            </a:r>
          </a:p>
        </p:txBody>
      </p:sp>
      <p:sp>
        <p:nvSpPr>
          <p:cNvPr id="6" name="TextBox 5">
            <a:extLst>
              <a:ext uri="{FF2B5EF4-FFF2-40B4-BE49-F238E27FC236}">
                <a16:creationId xmlns:a16="http://schemas.microsoft.com/office/drawing/2014/main" id="{D9DE8870-6ABF-C4E1-E77F-330413485F72}"/>
              </a:ext>
            </a:extLst>
          </p:cNvPr>
          <p:cNvSpPr txBox="1"/>
          <p:nvPr/>
        </p:nvSpPr>
        <p:spPr>
          <a:xfrm rot="16200000">
            <a:off x="-2604156" y="3075057"/>
            <a:ext cx="6096000"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1</a:t>
            </a:r>
            <a:r>
              <a:rPr kumimoji="0" lang="en-US" sz="4000" b="1" i="0" u="none" strike="noStrike" kern="1200" cap="none" spc="0" normalizeH="0" baseline="30000" noProof="0" dirty="0">
                <a:ln>
                  <a:noFill/>
                </a:ln>
                <a:solidFill>
                  <a:srgbClr val="D9D899"/>
                </a:solidFill>
                <a:effectLst/>
                <a:uLnTx/>
                <a:uFillTx/>
                <a:latin typeface="Arial" panose="020B0604020202020204"/>
                <a:ea typeface="+mn-ea"/>
                <a:cs typeface="+mn-cs"/>
              </a:rPr>
              <a:t>st </a:t>
            </a:r>
            <a:r>
              <a:rPr lang="en-US" sz="4000" b="1" dirty="0">
                <a:solidFill>
                  <a:srgbClr val="D9D899"/>
                </a:solidFill>
                <a:latin typeface="Arial" panose="020B0604020202020204"/>
              </a:rPr>
              <a:t>– 2</a:t>
            </a:r>
            <a:r>
              <a:rPr lang="en-US" sz="4000" b="1" baseline="30000" dirty="0">
                <a:solidFill>
                  <a:srgbClr val="D9D899"/>
                </a:solidFill>
                <a:latin typeface="Arial" panose="020B0604020202020204"/>
              </a:rPr>
              <a:t>nd</a:t>
            </a:r>
            <a:r>
              <a:rPr lang="en-US" sz="4000" b="1" dirty="0">
                <a:solidFill>
                  <a:srgbClr val="D9D899"/>
                </a:solidFill>
                <a:latin typeface="Arial" panose="020B0604020202020204"/>
              </a:rPr>
              <a:t> </a:t>
            </a: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Centuries AD</a:t>
            </a:r>
          </a:p>
        </p:txBody>
      </p:sp>
      <p:pic>
        <p:nvPicPr>
          <p:cNvPr id="13" name="Picture Placeholder 12">
            <a:extLst>
              <a:ext uri="{FF2B5EF4-FFF2-40B4-BE49-F238E27FC236}">
                <a16:creationId xmlns:a16="http://schemas.microsoft.com/office/drawing/2014/main" id="{8A6DE41A-C599-37B2-6913-3D9A9A336BCC}"/>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6478" r="16478"/>
          <a:stretch>
            <a:fillRect/>
          </a:stretch>
        </p:blipFill>
        <p:spPr/>
      </p:pic>
    </p:spTree>
    <p:extLst>
      <p:ext uri="{BB962C8B-B14F-4D97-AF65-F5344CB8AC3E}">
        <p14:creationId xmlns:p14="http://schemas.microsoft.com/office/powerpoint/2010/main" val="23135969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82F5E-1E01-FE15-51F8-E2542240D56F}"/>
              </a:ext>
            </a:extLst>
          </p:cNvPr>
          <p:cNvSpPr>
            <a:spLocks noGrp="1"/>
          </p:cNvSpPr>
          <p:nvPr>
            <p:ph type="title"/>
          </p:nvPr>
        </p:nvSpPr>
        <p:spPr>
          <a:xfrm>
            <a:off x="2609873" y="805818"/>
            <a:ext cx="7950984" cy="777886"/>
          </a:xfrm>
        </p:spPr>
        <p:txBody>
          <a:bodyPr>
            <a:normAutofit/>
          </a:bodyPr>
          <a:lstStyle/>
          <a:p>
            <a:r>
              <a:rPr lang="en-US" sz="4000" dirty="0"/>
              <a:t>In the BEGINNING </a:t>
            </a:r>
          </a:p>
        </p:txBody>
      </p:sp>
      <p:sp>
        <p:nvSpPr>
          <p:cNvPr id="3" name="Content Placeholder 2">
            <a:extLst>
              <a:ext uri="{FF2B5EF4-FFF2-40B4-BE49-F238E27FC236}">
                <a16:creationId xmlns:a16="http://schemas.microsoft.com/office/drawing/2014/main" id="{9C9E21F0-A770-DC91-8D2A-E015816D7855}"/>
              </a:ext>
            </a:extLst>
          </p:cNvPr>
          <p:cNvSpPr>
            <a:spLocks noGrp="1"/>
          </p:cNvSpPr>
          <p:nvPr>
            <p:ph sz="half" idx="1"/>
          </p:nvPr>
        </p:nvSpPr>
        <p:spPr>
          <a:xfrm>
            <a:off x="2605374" y="1668544"/>
            <a:ext cx="3891960" cy="4381399"/>
          </a:xfrm>
        </p:spPr>
        <p:txBody>
          <a:bodyPr>
            <a:normAutofit fontScale="92500"/>
          </a:bodyPr>
          <a:lstStyle/>
          <a:p>
            <a:pPr marL="0" indent="0">
              <a:buNone/>
            </a:pPr>
            <a:r>
              <a:rPr lang="en-US" sz="3200" dirty="0"/>
              <a:t>Thus “the beginning” of John 1:1 is prior to “the beginning” of Gen. 1:1.  When everything that had a beginning began, the Word already “was.”</a:t>
            </a:r>
          </a:p>
        </p:txBody>
      </p:sp>
      <p:pic>
        <p:nvPicPr>
          <p:cNvPr id="6146" name="Picture 2" descr="Hebrews‬ ‭11‬:‭3‬ By faith we understand that the universe was formed at God’s command, so that what is seen was not made out of what was visible.">
            <a:extLst>
              <a:ext uri="{FF2B5EF4-FFF2-40B4-BE49-F238E27FC236}">
                <a16:creationId xmlns:a16="http://schemas.microsoft.com/office/drawing/2014/main" id="{74A13E9D-C7B8-2CF0-11DB-F6B29CA2B9DD}"/>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665132" y="1735793"/>
            <a:ext cx="3895725" cy="3895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852421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148046"/>
            <a:ext cx="4803324" cy="1079863"/>
          </a:xfrm>
          <a:solidFill>
            <a:schemeClr val="tx2">
              <a:lumMod val="10000"/>
            </a:schemeClr>
          </a:solidFill>
          <a:ln w="38100">
            <a:solidFill>
              <a:schemeClr val="bg1"/>
            </a:solidFill>
          </a:ln>
        </p:spPr>
        <p:txBody>
          <a:bodyPr>
            <a:normAutofit/>
          </a:bodyPr>
          <a:lstStyle/>
          <a:p>
            <a:pPr algn="ctr"/>
            <a:r>
              <a:rPr lang="en-US" b="1" dirty="0"/>
              <a:t>Trinitarian Controversy: Monarchianism </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27909"/>
            <a:ext cx="4803324" cy="4965501"/>
          </a:xfrm>
        </p:spPr>
        <p:txBody>
          <a:bodyPr>
            <a:noAutofit/>
          </a:bodyPr>
          <a:lstStyle/>
          <a:p>
            <a:r>
              <a:rPr lang="en-US" sz="2400" dirty="0"/>
              <a:t>champion of orthodoxy against heresy. His polemical work Against Heresies, specifically the Gnostic heresy, has survived to the present day. Irenaeus emphasized the unity of God. Monarchianism. As the name indicates, Monarchianism stressed the unity of the Godhead. (A “monarch” is literally a “sole ruler.”) It was, in effect, a reaction against the many gods of</a:t>
            </a:r>
          </a:p>
        </p:txBody>
      </p:sp>
      <p:sp>
        <p:nvSpPr>
          <p:cNvPr id="6" name="TextBox 5">
            <a:extLst>
              <a:ext uri="{FF2B5EF4-FFF2-40B4-BE49-F238E27FC236}">
                <a16:creationId xmlns:a16="http://schemas.microsoft.com/office/drawing/2014/main" id="{D9DE8870-6ABF-C4E1-E77F-330413485F72}"/>
              </a:ext>
            </a:extLst>
          </p:cNvPr>
          <p:cNvSpPr txBox="1"/>
          <p:nvPr/>
        </p:nvSpPr>
        <p:spPr>
          <a:xfrm rot="16200000">
            <a:off x="-2604156" y="3075057"/>
            <a:ext cx="6096000"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1</a:t>
            </a:r>
            <a:r>
              <a:rPr kumimoji="0" lang="en-US" sz="4000" b="1" i="0" u="none" strike="noStrike" kern="1200" cap="none" spc="0" normalizeH="0" baseline="30000" noProof="0" dirty="0">
                <a:ln>
                  <a:noFill/>
                </a:ln>
                <a:solidFill>
                  <a:srgbClr val="D9D899"/>
                </a:solidFill>
                <a:effectLst/>
                <a:uLnTx/>
                <a:uFillTx/>
                <a:latin typeface="Arial" panose="020B0604020202020204"/>
                <a:ea typeface="+mn-ea"/>
                <a:cs typeface="+mn-cs"/>
              </a:rPr>
              <a:t>st </a:t>
            </a:r>
            <a:r>
              <a:rPr lang="en-US" sz="4000" b="1" dirty="0">
                <a:solidFill>
                  <a:srgbClr val="D9D899"/>
                </a:solidFill>
                <a:latin typeface="Arial" panose="020B0604020202020204"/>
              </a:rPr>
              <a:t>– 2</a:t>
            </a:r>
            <a:r>
              <a:rPr lang="en-US" sz="4000" b="1" baseline="30000" dirty="0">
                <a:solidFill>
                  <a:srgbClr val="D9D899"/>
                </a:solidFill>
                <a:latin typeface="Arial" panose="020B0604020202020204"/>
              </a:rPr>
              <a:t>nd</a:t>
            </a:r>
            <a:r>
              <a:rPr lang="en-US" sz="4000" b="1" dirty="0">
                <a:solidFill>
                  <a:srgbClr val="D9D899"/>
                </a:solidFill>
                <a:latin typeface="Arial" panose="020B0604020202020204"/>
              </a:rPr>
              <a:t> </a:t>
            </a: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Centuries AD</a:t>
            </a:r>
          </a:p>
        </p:txBody>
      </p:sp>
      <p:pic>
        <p:nvPicPr>
          <p:cNvPr id="17" name="Picture Placeholder 16">
            <a:extLst>
              <a:ext uri="{FF2B5EF4-FFF2-40B4-BE49-F238E27FC236}">
                <a16:creationId xmlns:a16="http://schemas.microsoft.com/office/drawing/2014/main" id="{DC3560C7-A1EB-993D-93B1-2C06EB267603}"/>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4554" r="4554"/>
          <a:stretch>
            <a:fillRect/>
          </a:stretch>
        </p:blipFill>
        <p:spPr/>
      </p:pic>
    </p:spTree>
    <p:extLst>
      <p:ext uri="{BB962C8B-B14F-4D97-AF65-F5344CB8AC3E}">
        <p14:creationId xmlns:p14="http://schemas.microsoft.com/office/powerpoint/2010/main" val="298418275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148046"/>
            <a:ext cx="4803324" cy="1079863"/>
          </a:xfrm>
          <a:solidFill>
            <a:schemeClr val="tx2">
              <a:lumMod val="10000"/>
            </a:schemeClr>
          </a:solidFill>
          <a:ln w="38100">
            <a:solidFill>
              <a:schemeClr val="bg1"/>
            </a:solidFill>
          </a:ln>
        </p:spPr>
        <p:txBody>
          <a:bodyPr>
            <a:normAutofit/>
          </a:bodyPr>
          <a:lstStyle/>
          <a:p>
            <a:pPr algn="ctr"/>
            <a:r>
              <a:rPr lang="en-US" b="1" dirty="0"/>
              <a:t>Trinitarian Controversy: Monarchianism  </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27909"/>
            <a:ext cx="4803324" cy="4965501"/>
          </a:xfrm>
        </p:spPr>
        <p:txBody>
          <a:bodyPr>
            <a:noAutofit/>
          </a:bodyPr>
          <a:lstStyle/>
          <a:p>
            <a:r>
              <a:rPr lang="en-US" sz="2400" dirty="0"/>
              <a:t>the Gnostics and the two gods of </a:t>
            </a:r>
            <a:r>
              <a:rPr lang="en-US" sz="2400" dirty="0" err="1"/>
              <a:t>Marcion</a:t>
            </a:r>
            <a:r>
              <a:rPr lang="en-US" sz="2400" dirty="0"/>
              <a:t>—the God of the OT, whom he considered an evil God, and Christ, a God of love. As reactionary movements so often do, it went to the opposite extreme, and as a result became a heresy the church later found it necessary to condemn. The trend of which Monarchianism was characteristic may largely be credited with purging the church</a:t>
            </a:r>
          </a:p>
        </p:txBody>
      </p:sp>
      <p:sp>
        <p:nvSpPr>
          <p:cNvPr id="6" name="TextBox 5">
            <a:extLst>
              <a:ext uri="{FF2B5EF4-FFF2-40B4-BE49-F238E27FC236}">
                <a16:creationId xmlns:a16="http://schemas.microsoft.com/office/drawing/2014/main" id="{D9DE8870-6ABF-C4E1-E77F-330413485F72}"/>
              </a:ext>
            </a:extLst>
          </p:cNvPr>
          <p:cNvSpPr txBox="1"/>
          <p:nvPr/>
        </p:nvSpPr>
        <p:spPr>
          <a:xfrm rot="16200000">
            <a:off x="-2604156" y="3075057"/>
            <a:ext cx="6096000"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1</a:t>
            </a:r>
            <a:r>
              <a:rPr kumimoji="0" lang="en-US" sz="4000" b="1" i="0" u="none" strike="noStrike" kern="1200" cap="none" spc="0" normalizeH="0" baseline="30000" noProof="0" dirty="0">
                <a:ln>
                  <a:noFill/>
                </a:ln>
                <a:solidFill>
                  <a:srgbClr val="D9D899"/>
                </a:solidFill>
                <a:effectLst/>
                <a:uLnTx/>
                <a:uFillTx/>
                <a:latin typeface="Arial" panose="020B0604020202020204"/>
                <a:ea typeface="+mn-ea"/>
                <a:cs typeface="+mn-cs"/>
              </a:rPr>
              <a:t>st </a:t>
            </a:r>
            <a:r>
              <a:rPr lang="en-US" sz="4000" b="1" dirty="0">
                <a:solidFill>
                  <a:srgbClr val="D9D899"/>
                </a:solidFill>
                <a:latin typeface="Arial" panose="020B0604020202020204"/>
              </a:rPr>
              <a:t>– 2</a:t>
            </a:r>
            <a:r>
              <a:rPr lang="en-US" sz="4000" b="1" baseline="30000" dirty="0">
                <a:solidFill>
                  <a:srgbClr val="D9D899"/>
                </a:solidFill>
                <a:latin typeface="Arial" panose="020B0604020202020204"/>
              </a:rPr>
              <a:t>nd</a:t>
            </a:r>
            <a:r>
              <a:rPr lang="en-US" sz="4000" b="1" dirty="0">
                <a:solidFill>
                  <a:srgbClr val="D9D899"/>
                </a:solidFill>
                <a:latin typeface="Arial" panose="020B0604020202020204"/>
              </a:rPr>
              <a:t> </a:t>
            </a: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Centuries AD</a:t>
            </a:r>
          </a:p>
        </p:txBody>
      </p:sp>
      <p:pic>
        <p:nvPicPr>
          <p:cNvPr id="8" name="Picture Placeholder 7">
            <a:extLst>
              <a:ext uri="{FF2B5EF4-FFF2-40B4-BE49-F238E27FC236}">
                <a16:creationId xmlns:a16="http://schemas.microsoft.com/office/drawing/2014/main" id="{A77784A4-9F19-173E-F6F3-11F817033C6F}"/>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6758" r="6758"/>
          <a:stretch>
            <a:fillRect/>
          </a:stretch>
        </p:blipFill>
        <p:spPr/>
      </p:pic>
    </p:spTree>
    <p:extLst>
      <p:ext uri="{BB962C8B-B14F-4D97-AF65-F5344CB8AC3E}">
        <p14:creationId xmlns:p14="http://schemas.microsoft.com/office/powerpoint/2010/main" val="343471076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148046"/>
            <a:ext cx="4803324" cy="1079863"/>
          </a:xfrm>
          <a:solidFill>
            <a:schemeClr val="tx2">
              <a:lumMod val="10000"/>
            </a:schemeClr>
          </a:solidFill>
          <a:ln w="38100">
            <a:solidFill>
              <a:schemeClr val="bg1"/>
            </a:solidFill>
          </a:ln>
        </p:spPr>
        <p:txBody>
          <a:bodyPr>
            <a:normAutofit/>
          </a:bodyPr>
          <a:lstStyle/>
          <a:p>
            <a:pPr algn="ctr"/>
            <a:r>
              <a:rPr lang="en-US" b="1" dirty="0"/>
              <a:t>Trinitarian Controversy: Monarchianism  </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27909"/>
            <a:ext cx="4803324" cy="4965501"/>
          </a:xfrm>
        </p:spPr>
        <p:txBody>
          <a:bodyPr>
            <a:noAutofit/>
          </a:bodyPr>
          <a:lstStyle/>
          <a:p>
            <a:r>
              <a:rPr lang="en-US" sz="2400" dirty="0"/>
              <a:t>of Gnostic teachings, but the cure caused almost as much havoc as the malady it was supposed to remedy. The struggle with Monarchianism began toward the close of the 2d century and continued well into the 3d. There were two types of Monarchians, the Dynamists (from a Greek work meaning “power”), who taught that a divine power animated the human body of</a:t>
            </a:r>
          </a:p>
        </p:txBody>
      </p:sp>
      <p:sp>
        <p:nvSpPr>
          <p:cNvPr id="6" name="TextBox 5">
            <a:extLst>
              <a:ext uri="{FF2B5EF4-FFF2-40B4-BE49-F238E27FC236}">
                <a16:creationId xmlns:a16="http://schemas.microsoft.com/office/drawing/2014/main" id="{D9DE8870-6ABF-C4E1-E77F-330413485F72}"/>
              </a:ext>
            </a:extLst>
          </p:cNvPr>
          <p:cNvSpPr txBox="1"/>
          <p:nvPr/>
        </p:nvSpPr>
        <p:spPr>
          <a:xfrm rot="16200000">
            <a:off x="-2604156" y="3075057"/>
            <a:ext cx="6096000"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4000" b="1" dirty="0">
                <a:solidFill>
                  <a:srgbClr val="D9D899"/>
                </a:solidFill>
                <a:latin typeface="Arial" panose="020B0604020202020204"/>
              </a:rPr>
              <a:t> 2</a:t>
            </a:r>
            <a:r>
              <a:rPr lang="en-US" sz="4000" b="1" baseline="30000" dirty="0">
                <a:solidFill>
                  <a:srgbClr val="D9D899"/>
                </a:solidFill>
                <a:latin typeface="Arial" panose="020B0604020202020204"/>
              </a:rPr>
              <a:t>nd </a:t>
            </a:r>
            <a:r>
              <a:rPr lang="en-US" sz="4000" b="1" dirty="0">
                <a:solidFill>
                  <a:srgbClr val="D9D899"/>
                </a:solidFill>
                <a:latin typeface="Arial" panose="020B0604020202020204"/>
              </a:rPr>
              <a:t>– 3</a:t>
            </a:r>
            <a:r>
              <a:rPr lang="en-US" sz="4000" b="1" baseline="30000" dirty="0">
                <a:solidFill>
                  <a:srgbClr val="D9D899"/>
                </a:solidFill>
                <a:latin typeface="Arial" panose="020B0604020202020204"/>
              </a:rPr>
              <a:t>rd</a:t>
            </a:r>
            <a:r>
              <a:rPr lang="en-US" sz="4000" b="1" dirty="0">
                <a:solidFill>
                  <a:srgbClr val="D9D899"/>
                </a:solidFill>
                <a:latin typeface="Arial" panose="020B0604020202020204"/>
              </a:rPr>
              <a:t> C</a:t>
            </a:r>
            <a:r>
              <a:rPr kumimoji="0" lang="en-US" sz="4000" b="1" i="0" u="none" strike="noStrike" kern="1200" cap="none" spc="0" normalizeH="0" baseline="0" noProof="0" dirty="0" err="1">
                <a:ln>
                  <a:noFill/>
                </a:ln>
                <a:solidFill>
                  <a:srgbClr val="D9D899"/>
                </a:solidFill>
                <a:effectLst/>
                <a:uLnTx/>
                <a:uFillTx/>
                <a:latin typeface="Arial" panose="020B0604020202020204"/>
                <a:ea typeface="+mn-ea"/>
                <a:cs typeface="+mn-cs"/>
              </a:rPr>
              <a:t>enturies</a:t>
            </a: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 AD</a:t>
            </a:r>
          </a:p>
        </p:txBody>
      </p:sp>
      <p:pic>
        <p:nvPicPr>
          <p:cNvPr id="8" name="Picture Placeholder 7">
            <a:extLst>
              <a:ext uri="{FF2B5EF4-FFF2-40B4-BE49-F238E27FC236}">
                <a16:creationId xmlns:a16="http://schemas.microsoft.com/office/drawing/2014/main" id="{C095FEDF-6167-9F2E-BFED-4EB378EE5DDF}"/>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6250" r="16250"/>
          <a:stretch>
            <a:fillRect/>
          </a:stretch>
        </p:blipFill>
        <p:spPr/>
      </p:pic>
    </p:spTree>
    <p:extLst>
      <p:ext uri="{BB962C8B-B14F-4D97-AF65-F5344CB8AC3E}">
        <p14:creationId xmlns:p14="http://schemas.microsoft.com/office/powerpoint/2010/main" val="132707324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148046"/>
            <a:ext cx="4803324" cy="1079863"/>
          </a:xfrm>
          <a:solidFill>
            <a:schemeClr val="tx2">
              <a:lumMod val="10000"/>
            </a:schemeClr>
          </a:solidFill>
          <a:ln w="38100">
            <a:solidFill>
              <a:schemeClr val="bg1"/>
            </a:solidFill>
          </a:ln>
        </p:spPr>
        <p:txBody>
          <a:bodyPr>
            <a:normAutofit/>
          </a:bodyPr>
          <a:lstStyle/>
          <a:p>
            <a:pPr algn="ctr"/>
            <a:r>
              <a:rPr lang="en-US" b="1" dirty="0"/>
              <a:t>Trinitarian Controversy: Monarchianism  </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0" y="1227909"/>
            <a:ext cx="5575929" cy="4965501"/>
          </a:xfrm>
        </p:spPr>
        <p:txBody>
          <a:bodyPr>
            <a:noAutofit/>
          </a:bodyPr>
          <a:lstStyle/>
          <a:p>
            <a:r>
              <a:rPr lang="en-US" sz="2400" dirty="0"/>
              <a:t>Jesus, who supposedly had no proper deity of His own and lacked a true human soul, and the </a:t>
            </a:r>
            <a:r>
              <a:rPr lang="en-US" sz="2400" dirty="0" err="1"/>
              <a:t>Modalists</a:t>
            </a:r>
            <a:r>
              <a:rPr lang="en-US" sz="2400" dirty="0"/>
              <a:t>, who conceived of one God who had revealed Himself in different ways. </a:t>
            </a:r>
          </a:p>
          <a:p>
            <a:r>
              <a:rPr lang="en-US" sz="2400" dirty="0"/>
              <a:t>In order to maintain the unity of the Godhead the Dynamists utterly denied the deity of Christ, whom they considered a mere man chosen of God to be the Messiah and raised to a level of deity. According to Adoptionism, one</a:t>
            </a:r>
          </a:p>
        </p:txBody>
      </p:sp>
      <p:sp>
        <p:nvSpPr>
          <p:cNvPr id="6" name="TextBox 5">
            <a:extLst>
              <a:ext uri="{FF2B5EF4-FFF2-40B4-BE49-F238E27FC236}">
                <a16:creationId xmlns:a16="http://schemas.microsoft.com/office/drawing/2014/main" id="{D9DE8870-6ABF-C4E1-E77F-330413485F72}"/>
              </a:ext>
            </a:extLst>
          </p:cNvPr>
          <p:cNvSpPr txBox="1"/>
          <p:nvPr/>
        </p:nvSpPr>
        <p:spPr>
          <a:xfrm rot="16200000">
            <a:off x="-2604156" y="3075057"/>
            <a:ext cx="6096000"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4000" b="1" dirty="0">
                <a:solidFill>
                  <a:srgbClr val="D9D899"/>
                </a:solidFill>
                <a:latin typeface="Arial" panose="020B0604020202020204"/>
              </a:rPr>
              <a:t> 2</a:t>
            </a:r>
            <a:r>
              <a:rPr lang="en-US" sz="4000" b="1" baseline="30000" dirty="0">
                <a:solidFill>
                  <a:srgbClr val="D9D899"/>
                </a:solidFill>
                <a:latin typeface="Arial" panose="020B0604020202020204"/>
              </a:rPr>
              <a:t>nd </a:t>
            </a:r>
            <a:r>
              <a:rPr lang="en-US" sz="4000" b="1" dirty="0">
                <a:solidFill>
                  <a:srgbClr val="D9D899"/>
                </a:solidFill>
                <a:latin typeface="Arial" panose="020B0604020202020204"/>
              </a:rPr>
              <a:t>– 3</a:t>
            </a:r>
            <a:r>
              <a:rPr lang="en-US" sz="4000" b="1" baseline="30000" dirty="0">
                <a:solidFill>
                  <a:srgbClr val="D9D899"/>
                </a:solidFill>
                <a:latin typeface="Arial" panose="020B0604020202020204"/>
              </a:rPr>
              <a:t>rd</a:t>
            </a:r>
            <a:r>
              <a:rPr lang="en-US" sz="4000" b="1" dirty="0">
                <a:solidFill>
                  <a:srgbClr val="D9D899"/>
                </a:solidFill>
                <a:latin typeface="Arial" panose="020B0604020202020204"/>
              </a:rPr>
              <a:t> C</a:t>
            </a:r>
            <a:r>
              <a:rPr kumimoji="0" lang="en-US" sz="4000" b="1" i="0" u="none" strike="noStrike" kern="1200" cap="none" spc="0" normalizeH="0" baseline="0" noProof="0" dirty="0" err="1">
                <a:ln>
                  <a:noFill/>
                </a:ln>
                <a:solidFill>
                  <a:srgbClr val="D9D899"/>
                </a:solidFill>
                <a:effectLst/>
                <a:uLnTx/>
                <a:uFillTx/>
                <a:latin typeface="Arial" panose="020B0604020202020204"/>
                <a:ea typeface="+mn-ea"/>
                <a:cs typeface="+mn-cs"/>
              </a:rPr>
              <a:t>enturies</a:t>
            </a: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 AD</a:t>
            </a:r>
          </a:p>
        </p:txBody>
      </p:sp>
      <p:pic>
        <p:nvPicPr>
          <p:cNvPr id="13" name="Picture Placeholder 12">
            <a:extLst>
              <a:ext uri="{FF2B5EF4-FFF2-40B4-BE49-F238E27FC236}">
                <a16:creationId xmlns:a16="http://schemas.microsoft.com/office/drawing/2014/main" id="{12ACE1B4-AABC-DE78-D8E4-9AED3FF45481}"/>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2718" t="2276" r="1114" b="3673"/>
          <a:stretch/>
        </p:blipFill>
        <p:spPr>
          <a:xfrm rot="5400000">
            <a:off x="6152364" y="1658137"/>
            <a:ext cx="6872277" cy="3556004"/>
          </a:xfrm>
        </p:spPr>
      </p:pic>
    </p:spTree>
    <p:extLst>
      <p:ext uri="{BB962C8B-B14F-4D97-AF65-F5344CB8AC3E}">
        <p14:creationId xmlns:p14="http://schemas.microsoft.com/office/powerpoint/2010/main" val="382222303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148046"/>
            <a:ext cx="4803324" cy="1079863"/>
          </a:xfrm>
          <a:solidFill>
            <a:schemeClr val="tx2">
              <a:lumMod val="10000"/>
            </a:schemeClr>
          </a:solidFill>
          <a:ln w="38100">
            <a:solidFill>
              <a:schemeClr val="bg1"/>
            </a:solidFill>
          </a:ln>
        </p:spPr>
        <p:txBody>
          <a:bodyPr>
            <a:normAutofit/>
          </a:bodyPr>
          <a:lstStyle/>
          <a:p>
            <a:pPr algn="ctr"/>
            <a:r>
              <a:rPr lang="en-US" b="1" dirty="0"/>
              <a:t>Trinitarian Controversy: Monarchianism </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27909"/>
            <a:ext cx="4803324" cy="4965501"/>
          </a:xfrm>
        </p:spPr>
        <p:txBody>
          <a:bodyPr>
            <a:noAutofit/>
          </a:bodyPr>
          <a:lstStyle/>
          <a:p>
            <a:r>
              <a:rPr lang="en-US" sz="2400" dirty="0"/>
              <a:t>variation of this theory, the man Jesus attained to perfection and was adopted as the Son of God, at His baptism. The </a:t>
            </a:r>
            <a:r>
              <a:rPr lang="en-US" sz="2400" dirty="0" err="1"/>
              <a:t>Modalists</a:t>
            </a:r>
            <a:r>
              <a:rPr lang="en-US" sz="2400" dirty="0"/>
              <a:t> taught that one God had revealed Himself in different ways. Denying any distinction in personality, they abandoned belief in the triune nature of the Godhead altogether. They accepted the true divinity of both Father and Son, but hastened to explain that the two </a:t>
            </a:r>
          </a:p>
        </p:txBody>
      </p:sp>
      <p:sp>
        <p:nvSpPr>
          <p:cNvPr id="6" name="TextBox 5">
            <a:extLst>
              <a:ext uri="{FF2B5EF4-FFF2-40B4-BE49-F238E27FC236}">
                <a16:creationId xmlns:a16="http://schemas.microsoft.com/office/drawing/2014/main" id="{D9DE8870-6ABF-C4E1-E77F-330413485F72}"/>
              </a:ext>
            </a:extLst>
          </p:cNvPr>
          <p:cNvSpPr txBox="1"/>
          <p:nvPr/>
        </p:nvSpPr>
        <p:spPr>
          <a:xfrm rot="16200000">
            <a:off x="-2604156" y="3075057"/>
            <a:ext cx="6096000"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4000" b="1" dirty="0">
                <a:solidFill>
                  <a:srgbClr val="D9D899"/>
                </a:solidFill>
                <a:latin typeface="Arial" panose="020B0604020202020204"/>
              </a:rPr>
              <a:t> 2</a:t>
            </a:r>
            <a:r>
              <a:rPr lang="en-US" sz="4000" b="1" baseline="30000" dirty="0">
                <a:solidFill>
                  <a:srgbClr val="D9D899"/>
                </a:solidFill>
                <a:latin typeface="Arial" panose="020B0604020202020204"/>
              </a:rPr>
              <a:t>nd </a:t>
            </a:r>
            <a:r>
              <a:rPr lang="en-US" sz="4000" b="1" dirty="0">
                <a:solidFill>
                  <a:srgbClr val="D9D899"/>
                </a:solidFill>
                <a:latin typeface="Arial" panose="020B0604020202020204"/>
              </a:rPr>
              <a:t>– 3</a:t>
            </a:r>
            <a:r>
              <a:rPr lang="en-US" sz="4000" b="1" baseline="30000" dirty="0">
                <a:solidFill>
                  <a:srgbClr val="D9D899"/>
                </a:solidFill>
                <a:latin typeface="Arial" panose="020B0604020202020204"/>
              </a:rPr>
              <a:t>rd</a:t>
            </a:r>
            <a:r>
              <a:rPr lang="en-US" sz="4000" b="1" dirty="0">
                <a:solidFill>
                  <a:srgbClr val="D9D899"/>
                </a:solidFill>
                <a:latin typeface="Arial" panose="020B0604020202020204"/>
              </a:rPr>
              <a:t> C</a:t>
            </a:r>
            <a:r>
              <a:rPr kumimoji="0" lang="en-US" sz="4000" b="1" i="0" u="none" strike="noStrike" kern="1200" cap="none" spc="0" normalizeH="0" baseline="0" noProof="0" dirty="0" err="1">
                <a:ln>
                  <a:noFill/>
                </a:ln>
                <a:solidFill>
                  <a:srgbClr val="D9D899"/>
                </a:solidFill>
                <a:effectLst/>
                <a:uLnTx/>
                <a:uFillTx/>
                <a:latin typeface="Arial" panose="020B0604020202020204"/>
                <a:ea typeface="+mn-ea"/>
                <a:cs typeface="+mn-cs"/>
              </a:rPr>
              <a:t>enturies</a:t>
            </a: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 AD</a:t>
            </a:r>
          </a:p>
        </p:txBody>
      </p:sp>
      <p:pic>
        <p:nvPicPr>
          <p:cNvPr id="12" name="Picture Placeholder 11">
            <a:extLst>
              <a:ext uri="{FF2B5EF4-FFF2-40B4-BE49-F238E27FC236}">
                <a16:creationId xmlns:a16="http://schemas.microsoft.com/office/drawing/2014/main" id="{D1904BCB-B1A1-51DE-E36D-B53B1B7A210E}"/>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6992" t="47" r="25508" b="-47"/>
          <a:stretch/>
        </p:blipFill>
        <p:spPr>
          <a:xfrm>
            <a:off x="6747062" y="3229"/>
            <a:ext cx="4629734" cy="6858000"/>
          </a:xfrm>
        </p:spPr>
      </p:pic>
    </p:spTree>
    <p:extLst>
      <p:ext uri="{BB962C8B-B14F-4D97-AF65-F5344CB8AC3E}">
        <p14:creationId xmlns:p14="http://schemas.microsoft.com/office/powerpoint/2010/main" val="119310055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148046"/>
            <a:ext cx="4803324" cy="1079863"/>
          </a:xfrm>
          <a:solidFill>
            <a:schemeClr val="tx2">
              <a:lumMod val="10000"/>
            </a:schemeClr>
          </a:solidFill>
          <a:ln w="38100">
            <a:solidFill>
              <a:schemeClr val="bg1"/>
            </a:solidFill>
          </a:ln>
        </p:spPr>
        <p:txBody>
          <a:bodyPr>
            <a:normAutofit/>
          </a:bodyPr>
          <a:lstStyle/>
          <a:p>
            <a:pPr algn="ctr"/>
            <a:r>
              <a:rPr lang="en-US" b="1" dirty="0"/>
              <a:t>Trinitarian Controversy: Monarchianism</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27909"/>
            <a:ext cx="4803324" cy="4965501"/>
          </a:xfrm>
        </p:spPr>
        <p:txBody>
          <a:bodyPr>
            <a:noAutofit/>
          </a:bodyPr>
          <a:lstStyle/>
          <a:p>
            <a:r>
              <a:rPr lang="en-US" sz="2400" dirty="0"/>
              <a:t>were only different designations for the same divine being. This view is sometimes called </a:t>
            </a:r>
            <a:r>
              <a:rPr lang="en-US" sz="2400" dirty="0" err="1"/>
              <a:t>Patripassianism</a:t>
            </a:r>
            <a:r>
              <a:rPr lang="en-US" sz="2400" dirty="0"/>
              <a:t>, because, presumably, the Father became the Son at the incarnation, and subsequently suffered and died as the Christ. Similarly, at the resurrection, the Son became the Holy Spirit. From the most famous exponent of the theory, </a:t>
            </a:r>
            <a:r>
              <a:rPr lang="en-US" sz="2400" dirty="0" err="1"/>
              <a:t>Sabellius</a:t>
            </a:r>
            <a:r>
              <a:rPr lang="en-US" sz="2400" dirty="0"/>
              <a:t>, this view is also called</a:t>
            </a:r>
          </a:p>
        </p:txBody>
      </p:sp>
      <p:sp>
        <p:nvSpPr>
          <p:cNvPr id="6" name="TextBox 5">
            <a:extLst>
              <a:ext uri="{FF2B5EF4-FFF2-40B4-BE49-F238E27FC236}">
                <a16:creationId xmlns:a16="http://schemas.microsoft.com/office/drawing/2014/main" id="{D9DE8870-6ABF-C4E1-E77F-330413485F72}"/>
              </a:ext>
            </a:extLst>
          </p:cNvPr>
          <p:cNvSpPr txBox="1"/>
          <p:nvPr/>
        </p:nvSpPr>
        <p:spPr>
          <a:xfrm rot="16200000">
            <a:off x="-2604156" y="3075057"/>
            <a:ext cx="6096000"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4000" b="1" dirty="0">
                <a:solidFill>
                  <a:srgbClr val="D9D899"/>
                </a:solidFill>
                <a:latin typeface="Arial" panose="020B0604020202020204"/>
              </a:rPr>
              <a:t> 2</a:t>
            </a:r>
            <a:r>
              <a:rPr lang="en-US" sz="4000" b="1" baseline="30000" dirty="0">
                <a:solidFill>
                  <a:srgbClr val="D9D899"/>
                </a:solidFill>
                <a:latin typeface="Arial" panose="020B0604020202020204"/>
              </a:rPr>
              <a:t>nd </a:t>
            </a:r>
            <a:r>
              <a:rPr lang="en-US" sz="4000" b="1" dirty="0">
                <a:solidFill>
                  <a:srgbClr val="D9D899"/>
                </a:solidFill>
                <a:latin typeface="Arial" panose="020B0604020202020204"/>
              </a:rPr>
              <a:t>– 3</a:t>
            </a:r>
            <a:r>
              <a:rPr lang="en-US" sz="4000" b="1" baseline="30000" dirty="0">
                <a:solidFill>
                  <a:srgbClr val="D9D899"/>
                </a:solidFill>
                <a:latin typeface="Arial" panose="020B0604020202020204"/>
              </a:rPr>
              <a:t>rd</a:t>
            </a:r>
            <a:r>
              <a:rPr lang="en-US" sz="4000" b="1" dirty="0">
                <a:solidFill>
                  <a:srgbClr val="D9D899"/>
                </a:solidFill>
                <a:latin typeface="Arial" panose="020B0604020202020204"/>
              </a:rPr>
              <a:t> C</a:t>
            </a:r>
            <a:r>
              <a:rPr kumimoji="0" lang="en-US" sz="4000" b="1" i="0" u="none" strike="noStrike" kern="1200" cap="none" spc="0" normalizeH="0" baseline="0" noProof="0" dirty="0" err="1">
                <a:ln>
                  <a:noFill/>
                </a:ln>
                <a:solidFill>
                  <a:srgbClr val="D9D899"/>
                </a:solidFill>
                <a:effectLst/>
                <a:uLnTx/>
                <a:uFillTx/>
                <a:latin typeface="Arial" panose="020B0604020202020204"/>
                <a:ea typeface="+mn-ea"/>
                <a:cs typeface="+mn-cs"/>
              </a:rPr>
              <a:t>enturies</a:t>
            </a: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 AD</a:t>
            </a:r>
          </a:p>
        </p:txBody>
      </p:sp>
      <p:pic>
        <p:nvPicPr>
          <p:cNvPr id="8" name="Picture Placeholder 7">
            <a:extLst>
              <a:ext uri="{FF2B5EF4-FFF2-40B4-BE49-F238E27FC236}">
                <a16:creationId xmlns:a16="http://schemas.microsoft.com/office/drawing/2014/main" id="{FA88EE4A-59FE-4C01-67D3-E00456112653}"/>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5854" r="15854"/>
          <a:stretch>
            <a:fillRect/>
          </a:stretch>
        </p:blipFill>
        <p:spPr/>
      </p:pic>
    </p:spTree>
    <p:extLst>
      <p:ext uri="{BB962C8B-B14F-4D97-AF65-F5344CB8AC3E}">
        <p14:creationId xmlns:p14="http://schemas.microsoft.com/office/powerpoint/2010/main" val="213341691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148046"/>
            <a:ext cx="4803324" cy="1079863"/>
          </a:xfrm>
          <a:solidFill>
            <a:schemeClr val="tx2">
              <a:lumMod val="10000"/>
            </a:schemeClr>
          </a:solidFill>
          <a:ln w="38100">
            <a:solidFill>
              <a:schemeClr val="bg1"/>
            </a:solidFill>
          </a:ln>
        </p:spPr>
        <p:txBody>
          <a:bodyPr>
            <a:normAutofit/>
          </a:bodyPr>
          <a:lstStyle/>
          <a:p>
            <a:pPr algn="ctr"/>
            <a:r>
              <a:rPr lang="en-US" b="1" dirty="0"/>
              <a:t>Trinitarian Controversy: Monarchianism</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27909"/>
            <a:ext cx="4803324" cy="4965501"/>
          </a:xfrm>
        </p:spPr>
        <p:txBody>
          <a:bodyPr>
            <a:noAutofit/>
          </a:bodyPr>
          <a:lstStyle/>
          <a:p>
            <a:r>
              <a:rPr lang="en-US" sz="2400" dirty="0"/>
              <a:t>Sabellianism. The </a:t>
            </a:r>
            <a:r>
              <a:rPr lang="en-US" sz="2400" dirty="0" err="1"/>
              <a:t>Sabellians</a:t>
            </a:r>
            <a:r>
              <a:rPr lang="en-US" sz="2400" dirty="0"/>
              <a:t> held that the names of the Trinity were merely designations by which the same divine person performed various cosmic functions. Thus prior to the incarnation this divine being was the Father; at the incarnation the Father became the Son; and at the resurrection the Son became the Holy Spirit. Early in the 3d century Tertullian</a:t>
            </a:r>
          </a:p>
        </p:txBody>
      </p:sp>
      <p:sp>
        <p:nvSpPr>
          <p:cNvPr id="6" name="TextBox 5">
            <a:extLst>
              <a:ext uri="{FF2B5EF4-FFF2-40B4-BE49-F238E27FC236}">
                <a16:creationId xmlns:a16="http://schemas.microsoft.com/office/drawing/2014/main" id="{D9DE8870-6ABF-C4E1-E77F-330413485F72}"/>
              </a:ext>
            </a:extLst>
          </p:cNvPr>
          <p:cNvSpPr txBox="1"/>
          <p:nvPr/>
        </p:nvSpPr>
        <p:spPr>
          <a:xfrm rot="16200000">
            <a:off x="-2604156" y="3075057"/>
            <a:ext cx="6096000"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4000" b="1" dirty="0">
                <a:solidFill>
                  <a:srgbClr val="D9D899"/>
                </a:solidFill>
                <a:latin typeface="Arial" panose="020B0604020202020204"/>
              </a:rPr>
              <a:t> 2</a:t>
            </a:r>
            <a:r>
              <a:rPr lang="en-US" sz="4000" b="1" baseline="30000" dirty="0">
                <a:solidFill>
                  <a:srgbClr val="D9D899"/>
                </a:solidFill>
                <a:latin typeface="Arial" panose="020B0604020202020204"/>
              </a:rPr>
              <a:t>nd </a:t>
            </a:r>
            <a:r>
              <a:rPr lang="en-US" sz="4000" b="1" dirty="0">
                <a:solidFill>
                  <a:srgbClr val="D9D899"/>
                </a:solidFill>
                <a:latin typeface="Arial" panose="020B0604020202020204"/>
              </a:rPr>
              <a:t>– 3</a:t>
            </a:r>
            <a:r>
              <a:rPr lang="en-US" sz="4000" b="1" baseline="30000" dirty="0">
                <a:solidFill>
                  <a:srgbClr val="D9D899"/>
                </a:solidFill>
                <a:latin typeface="Arial" panose="020B0604020202020204"/>
              </a:rPr>
              <a:t>rd</a:t>
            </a:r>
            <a:r>
              <a:rPr lang="en-US" sz="4000" b="1" dirty="0">
                <a:solidFill>
                  <a:srgbClr val="D9D899"/>
                </a:solidFill>
                <a:latin typeface="Arial" panose="020B0604020202020204"/>
              </a:rPr>
              <a:t> C</a:t>
            </a:r>
            <a:r>
              <a:rPr kumimoji="0" lang="en-US" sz="4000" b="1" i="0" u="none" strike="noStrike" kern="1200" cap="none" spc="0" normalizeH="0" baseline="0" noProof="0" dirty="0" err="1">
                <a:ln>
                  <a:noFill/>
                </a:ln>
                <a:solidFill>
                  <a:srgbClr val="D9D899"/>
                </a:solidFill>
                <a:effectLst/>
                <a:uLnTx/>
                <a:uFillTx/>
                <a:latin typeface="Arial" panose="020B0604020202020204"/>
                <a:ea typeface="+mn-ea"/>
                <a:cs typeface="+mn-cs"/>
              </a:rPr>
              <a:t>enturies</a:t>
            </a: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 AD</a:t>
            </a:r>
          </a:p>
        </p:txBody>
      </p:sp>
      <p:pic>
        <p:nvPicPr>
          <p:cNvPr id="13" name="Picture Placeholder 12">
            <a:extLst>
              <a:ext uri="{FF2B5EF4-FFF2-40B4-BE49-F238E27FC236}">
                <a16:creationId xmlns:a16="http://schemas.microsoft.com/office/drawing/2014/main" id="{24F17219-2C29-5722-B605-9E60202B116B}"/>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25531" r="25531"/>
          <a:stretch>
            <a:fillRect/>
          </a:stretch>
        </p:blipFill>
        <p:spPr/>
      </p:pic>
    </p:spTree>
    <p:extLst>
      <p:ext uri="{BB962C8B-B14F-4D97-AF65-F5344CB8AC3E}">
        <p14:creationId xmlns:p14="http://schemas.microsoft.com/office/powerpoint/2010/main" val="242694463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148046"/>
            <a:ext cx="4803324" cy="1079863"/>
          </a:xfrm>
          <a:solidFill>
            <a:schemeClr val="tx2">
              <a:lumMod val="10000"/>
            </a:schemeClr>
          </a:solidFill>
          <a:ln w="38100">
            <a:solidFill>
              <a:schemeClr val="bg1"/>
            </a:solidFill>
          </a:ln>
        </p:spPr>
        <p:txBody>
          <a:bodyPr>
            <a:normAutofit/>
          </a:bodyPr>
          <a:lstStyle/>
          <a:p>
            <a:pPr algn="ctr"/>
            <a:r>
              <a:rPr lang="en-US" b="1" dirty="0"/>
              <a:t>Trinitarian Controversy: Monarchianism  </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27909"/>
            <a:ext cx="4803324" cy="4965501"/>
          </a:xfrm>
        </p:spPr>
        <p:txBody>
          <a:bodyPr>
            <a:noAutofit/>
          </a:bodyPr>
          <a:lstStyle/>
          <a:p>
            <a:r>
              <a:rPr lang="en-US" sz="2400" dirty="0"/>
              <a:t>refuted </a:t>
            </a:r>
            <a:r>
              <a:rPr lang="en-US" sz="2400" dirty="0" err="1"/>
              <a:t>Modalistic</a:t>
            </a:r>
            <a:r>
              <a:rPr lang="en-US" sz="2400" dirty="0"/>
              <a:t> Monarchianism, stressing both the personality of the Son of God and the unity of the Godhead. However, he proposed that Christ was a subordinate order of God—a theory known as Subordinationism. About the middle of the 3d century Origen advanced the theory of eternal generation, according to which</a:t>
            </a:r>
          </a:p>
        </p:txBody>
      </p:sp>
      <p:sp>
        <p:nvSpPr>
          <p:cNvPr id="6" name="TextBox 5">
            <a:extLst>
              <a:ext uri="{FF2B5EF4-FFF2-40B4-BE49-F238E27FC236}">
                <a16:creationId xmlns:a16="http://schemas.microsoft.com/office/drawing/2014/main" id="{D9DE8870-6ABF-C4E1-E77F-330413485F72}"/>
              </a:ext>
            </a:extLst>
          </p:cNvPr>
          <p:cNvSpPr txBox="1"/>
          <p:nvPr/>
        </p:nvSpPr>
        <p:spPr>
          <a:xfrm rot="16200000">
            <a:off x="-2604156" y="3075057"/>
            <a:ext cx="6096000"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4000" b="1" dirty="0">
                <a:solidFill>
                  <a:srgbClr val="D9D899"/>
                </a:solidFill>
                <a:latin typeface="Arial" panose="020B0604020202020204"/>
              </a:rPr>
              <a:t> 2</a:t>
            </a:r>
            <a:r>
              <a:rPr lang="en-US" sz="4000" b="1" baseline="30000" dirty="0">
                <a:solidFill>
                  <a:srgbClr val="D9D899"/>
                </a:solidFill>
                <a:latin typeface="Arial" panose="020B0604020202020204"/>
              </a:rPr>
              <a:t>nd </a:t>
            </a:r>
            <a:r>
              <a:rPr lang="en-US" sz="4000" b="1" dirty="0">
                <a:solidFill>
                  <a:srgbClr val="D9D899"/>
                </a:solidFill>
                <a:latin typeface="Arial" panose="020B0604020202020204"/>
              </a:rPr>
              <a:t>– 3</a:t>
            </a:r>
            <a:r>
              <a:rPr lang="en-US" sz="4000" b="1" baseline="30000" dirty="0">
                <a:solidFill>
                  <a:srgbClr val="D9D899"/>
                </a:solidFill>
                <a:latin typeface="Arial" panose="020B0604020202020204"/>
              </a:rPr>
              <a:t>rd</a:t>
            </a:r>
            <a:r>
              <a:rPr lang="en-US" sz="4000" b="1" dirty="0">
                <a:solidFill>
                  <a:srgbClr val="D9D899"/>
                </a:solidFill>
                <a:latin typeface="Arial" panose="020B0604020202020204"/>
              </a:rPr>
              <a:t> C</a:t>
            </a:r>
            <a:r>
              <a:rPr kumimoji="0" lang="en-US" sz="4000" b="1" i="0" u="none" strike="noStrike" kern="1200" cap="none" spc="0" normalizeH="0" baseline="0" noProof="0" dirty="0" err="1">
                <a:ln>
                  <a:noFill/>
                </a:ln>
                <a:solidFill>
                  <a:srgbClr val="D9D899"/>
                </a:solidFill>
                <a:effectLst/>
                <a:uLnTx/>
                <a:uFillTx/>
                <a:latin typeface="Arial" panose="020B0604020202020204"/>
                <a:ea typeface="+mn-ea"/>
                <a:cs typeface="+mn-cs"/>
              </a:rPr>
              <a:t>enturies</a:t>
            </a: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 AD</a:t>
            </a:r>
          </a:p>
        </p:txBody>
      </p:sp>
      <p:pic>
        <p:nvPicPr>
          <p:cNvPr id="7" name="Picture Placeholder 6">
            <a:extLst>
              <a:ext uri="{FF2B5EF4-FFF2-40B4-BE49-F238E27FC236}">
                <a16:creationId xmlns:a16="http://schemas.microsoft.com/office/drawing/2014/main" id="{8EFDB27F-95AF-4E52-C79C-B18618C4CC9B}"/>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3709" r="3709"/>
          <a:stretch>
            <a:fillRect/>
          </a:stretch>
        </p:blipFill>
        <p:spPr/>
      </p:pic>
    </p:spTree>
    <p:extLst>
      <p:ext uri="{BB962C8B-B14F-4D97-AF65-F5344CB8AC3E}">
        <p14:creationId xmlns:p14="http://schemas.microsoft.com/office/powerpoint/2010/main" val="110767354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148046"/>
            <a:ext cx="4803324" cy="1079863"/>
          </a:xfrm>
          <a:solidFill>
            <a:schemeClr val="tx2">
              <a:lumMod val="10000"/>
            </a:schemeClr>
          </a:solidFill>
          <a:ln w="38100">
            <a:solidFill>
              <a:schemeClr val="bg1"/>
            </a:solidFill>
          </a:ln>
        </p:spPr>
        <p:txBody>
          <a:bodyPr>
            <a:normAutofit/>
          </a:bodyPr>
          <a:lstStyle/>
          <a:p>
            <a:pPr algn="ctr"/>
            <a:r>
              <a:rPr lang="en-US" b="1" dirty="0"/>
              <a:t>Trinitarian Controversy: Monarchianism</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27909"/>
            <a:ext cx="4803324" cy="4965501"/>
          </a:xfrm>
        </p:spPr>
        <p:txBody>
          <a:bodyPr>
            <a:noAutofit/>
          </a:bodyPr>
          <a:lstStyle/>
          <a:p>
            <a:r>
              <a:rPr lang="en-US" sz="2400" dirty="0"/>
              <a:t>the Father alone is God in the highest sense. The Son is coeternal with the Father, but “God” only in a derived sense. Origen believed that Christ’s soul— like all human souls, as he mistakenly supposed—pre-existed, but differed from all others in being pure and unfallen. The Logos, or divine Word, grew into indissoluble union with the</a:t>
            </a:r>
          </a:p>
        </p:txBody>
      </p:sp>
      <p:sp>
        <p:nvSpPr>
          <p:cNvPr id="6" name="TextBox 5">
            <a:extLst>
              <a:ext uri="{FF2B5EF4-FFF2-40B4-BE49-F238E27FC236}">
                <a16:creationId xmlns:a16="http://schemas.microsoft.com/office/drawing/2014/main" id="{D9DE8870-6ABF-C4E1-E77F-330413485F72}"/>
              </a:ext>
            </a:extLst>
          </p:cNvPr>
          <p:cNvSpPr txBox="1"/>
          <p:nvPr/>
        </p:nvSpPr>
        <p:spPr>
          <a:xfrm rot="16200000">
            <a:off x="-2604156" y="3075057"/>
            <a:ext cx="6096000"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4000" b="1" dirty="0">
                <a:solidFill>
                  <a:srgbClr val="D9D899"/>
                </a:solidFill>
                <a:latin typeface="Arial" panose="020B0604020202020204"/>
              </a:rPr>
              <a:t>3</a:t>
            </a:r>
            <a:r>
              <a:rPr lang="en-US" sz="4000" b="1" baseline="30000" dirty="0">
                <a:solidFill>
                  <a:srgbClr val="D9D899"/>
                </a:solidFill>
                <a:latin typeface="Arial" panose="020B0604020202020204"/>
              </a:rPr>
              <a:t>rd</a:t>
            </a:r>
            <a:r>
              <a:rPr lang="en-US" sz="4000" b="1" dirty="0">
                <a:solidFill>
                  <a:srgbClr val="D9D899"/>
                </a:solidFill>
                <a:latin typeface="Arial" panose="020B0604020202020204"/>
              </a:rPr>
              <a:t> C</a:t>
            </a:r>
            <a:r>
              <a:rPr kumimoji="0" lang="en-US" sz="4000" b="1" i="0" u="none" strike="noStrike" kern="1200" cap="none" spc="0" normalizeH="0" baseline="0" noProof="0" dirty="0" err="1">
                <a:ln>
                  <a:noFill/>
                </a:ln>
                <a:solidFill>
                  <a:srgbClr val="D9D899"/>
                </a:solidFill>
                <a:effectLst/>
                <a:uLnTx/>
                <a:uFillTx/>
                <a:latin typeface="Arial" panose="020B0604020202020204"/>
                <a:ea typeface="+mn-ea"/>
                <a:cs typeface="+mn-cs"/>
              </a:rPr>
              <a:t>entury</a:t>
            </a: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 AD</a:t>
            </a:r>
          </a:p>
        </p:txBody>
      </p:sp>
      <p:pic>
        <p:nvPicPr>
          <p:cNvPr id="9" name="Picture Placeholder 8">
            <a:extLst>
              <a:ext uri="{FF2B5EF4-FFF2-40B4-BE49-F238E27FC236}">
                <a16:creationId xmlns:a16="http://schemas.microsoft.com/office/drawing/2014/main" id="{767F6133-3558-E26B-BB0F-33434D17E965}"/>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9122" t="47" r="48586" b="-47"/>
          <a:stretch/>
        </p:blipFill>
        <p:spPr>
          <a:xfrm>
            <a:off x="6747062" y="3229"/>
            <a:ext cx="4629734" cy="6858000"/>
          </a:xfrm>
        </p:spPr>
      </p:pic>
    </p:spTree>
    <p:extLst>
      <p:ext uri="{BB962C8B-B14F-4D97-AF65-F5344CB8AC3E}">
        <p14:creationId xmlns:p14="http://schemas.microsoft.com/office/powerpoint/2010/main" val="46104526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4FCE21D-3D4F-AE40-E9F8-4D2B9117B71F}"/>
              </a:ext>
            </a:extLst>
          </p:cNvPr>
          <p:cNvSpPr>
            <a:spLocks noGrp="1"/>
          </p:cNvSpPr>
          <p:nvPr>
            <p:ph type="title"/>
          </p:nvPr>
        </p:nvSpPr>
        <p:spPr>
          <a:xfrm>
            <a:off x="1701171" y="148046"/>
            <a:ext cx="4803324" cy="1079863"/>
          </a:xfrm>
          <a:solidFill>
            <a:schemeClr val="tx2">
              <a:lumMod val="10000"/>
            </a:schemeClr>
          </a:solidFill>
          <a:ln w="38100">
            <a:solidFill>
              <a:schemeClr val="bg1"/>
            </a:solidFill>
          </a:ln>
        </p:spPr>
        <p:txBody>
          <a:bodyPr>
            <a:normAutofit/>
          </a:bodyPr>
          <a:lstStyle/>
          <a:p>
            <a:pPr algn="ctr"/>
            <a:r>
              <a:rPr lang="en-US" b="1" dirty="0"/>
              <a:t>Trinitarian Controversy: Monarchianism</a:t>
            </a:r>
          </a:p>
        </p:txBody>
      </p:sp>
      <p:sp>
        <p:nvSpPr>
          <p:cNvPr id="4" name="Text Placeholder 3">
            <a:extLst>
              <a:ext uri="{FF2B5EF4-FFF2-40B4-BE49-F238E27FC236}">
                <a16:creationId xmlns:a16="http://schemas.microsoft.com/office/drawing/2014/main" id="{570CD828-E08D-A642-4F9F-CF9F02B63CF5}"/>
              </a:ext>
            </a:extLst>
          </p:cNvPr>
          <p:cNvSpPr>
            <a:spLocks noGrp="1"/>
          </p:cNvSpPr>
          <p:nvPr>
            <p:ph type="body" sz="half" idx="2"/>
          </p:nvPr>
        </p:nvSpPr>
        <p:spPr>
          <a:xfrm>
            <a:off x="1701171" y="1227909"/>
            <a:ext cx="4803324" cy="4965501"/>
          </a:xfrm>
        </p:spPr>
        <p:txBody>
          <a:bodyPr>
            <a:noAutofit/>
          </a:bodyPr>
          <a:lstStyle/>
          <a:p>
            <a:r>
              <a:rPr lang="en-US" sz="2400" dirty="0"/>
              <a:t>human soul of Jesus. Distinguishing between </a:t>
            </a:r>
            <a:r>
              <a:rPr lang="en-US" sz="2400" i="1" dirty="0" err="1"/>
              <a:t>theos</a:t>
            </a:r>
            <a:r>
              <a:rPr lang="en-US" sz="2400" dirty="0"/>
              <a:t>, God, and </a:t>
            </a:r>
            <a:r>
              <a:rPr lang="en-US" sz="2400" i="1" dirty="0"/>
              <a:t>ho </a:t>
            </a:r>
            <a:r>
              <a:rPr lang="en-US" sz="2400" i="1" dirty="0" err="1"/>
              <a:t>theos</a:t>
            </a:r>
            <a:r>
              <a:rPr lang="en-US" sz="2400" dirty="0"/>
              <a:t>, the God, in John 1:1, Origen concluded that the Son is not God in the primary and absolute sense, but “God” only by virtue of the communication of a secondary grade of divinity which might be termed </a:t>
            </a:r>
            <a:r>
              <a:rPr lang="en-US" sz="2400" i="1" dirty="0" err="1"/>
              <a:t>theos</a:t>
            </a:r>
            <a:r>
              <a:rPr lang="en-US" sz="2400" dirty="0"/>
              <a:t>, but not </a:t>
            </a:r>
            <a:r>
              <a:rPr lang="en-US" sz="2400" i="1" dirty="0"/>
              <a:t>ho </a:t>
            </a:r>
            <a:r>
              <a:rPr lang="en-US" sz="2400" i="1" dirty="0" err="1"/>
              <a:t>theos</a:t>
            </a:r>
            <a:r>
              <a:rPr lang="en-US" sz="2400" dirty="0"/>
              <a:t>. Christ would thus be midway</a:t>
            </a:r>
          </a:p>
        </p:txBody>
      </p:sp>
      <p:sp>
        <p:nvSpPr>
          <p:cNvPr id="6" name="TextBox 5">
            <a:extLst>
              <a:ext uri="{FF2B5EF4-FFF2-40B4-BE49-F238E27FC236}">
                <a16:creationId xmlns:a16="http://schemas.microsoft.com/office/drawing/2014/main" id="{D9DE8870-6ABF-C4E1-E77F-330413485F72}"/>
              </a:ext>
            </a:extLst>
          </p:cNvPr>
          <p:cNvSpPr txBox="1"/>
          <p:nvPr/>
        </p:nvSpPr>
        <p:spPr>
          <a:xfrm rot="16200000">
            <a:off x="-2604156" y="3075057"/>
            <a:ext cx="6096000" cy="707886"/>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4000" b="1" dirty="0">
                <a:solidFill>
                  <a:srgbClr val="D9D899"/>
                </a:solidFill>
                <a:latin typeface="Arial" panose="020B0604020202020204"/>
              </a:rPr>
              <a:t> 3</a:t>
            </a:r>
            <a:r>
              <a:rPr lang="en-US" sz="4000" b="1" baseline="30000" dirty="0">
                <a:solidFill>
                  <a:srgbClr val="D9D899"/>
                </a:solidFill>
                <a:latin typeface="Arial" panose="020B0604020202020204"/>
              </a:rPr>
              <a:t>rd</a:t>
            </a:r>
            <a:r>
              <a:rPr lang="en-US" sz="4000" b="1" dirty="0">
                <a:solidFill>
                  <a:srgbClr val="D9D899"/>
                </a:solidFill>
                <a:latin typeface="Arial" panose="020B0604020202020204"/>
              </a:rPr>
              <a:t> C</a:t>
            </a:r>
            <a:r>
              <a:rPr kumimoji="0" lang="en-US" sz="4000" b="1" i="0" u="none" strike="noStrike" kern="1200" cap="none" spc="0" normalizeH="0" baseline="0" noProof="0" dirty="0" err="1">
                <a:ln>
                  <a:noFill/>
                </a:ln>
                <a:solidFill>
                  <a:srgbClr val="D9D899"/>
                </a:solidFill>
                <a:effectLst/>
                <a:uLnTx/>
                <a:uFillTx/>
                <a:latin typeface="Arial" panose="020B0604020202020204"/>
                <a:ea typeface="+mn-ea"/>
                <a:cs typeface="+mn-cs"/>
              </a:rPr>
              <a:t>entury</a:t>
            </a:r>
            <a:r>
              <a:rPr kumimoji="0" lang="en-US" sz="4000" b="1" i="0" u="none" strike="noStrike" kern="1200" cap="none" spc="0" normalizeH="0" baseline="0" noProof="0" dirty="0">
                <a:ln>
                  <a:noFill/>
                </a:ln>
                <a:solidFill>
                  <a:srgbClr val="D9D899"/>
                </a:solidFill>
                <a:effectLst/>
                <a:uLnTx/>
                <a:uFillTx/>
                <a:latin typeface="Arial" panose="020B0604020202020204"/>
                <a:ea typeface="+mn-ea"/>
                <a:cs typeface="+mn-cs"/>
              </a:rPr>
              <a:t> AD</a:t>
            </a:r>
          </a:p>
        </p:txBody>
      </p:sp>
      <p:pic>
        <p:nvPicPr>
          <p:cNvPr id="8" name="Picture Placeholder 7">
            <a:extLst>
              <a:ext uri="{FF2B5EF4-FFF2-40B4-BE49-F238E27FC236}">
                <a16:creationId xmlns:a16="http://schemas.microsoft.com/office/drawing/2014/main" id="{117F7559-C4C1-E614-E490-0DF502E916C6}"/>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7854" r="7854"/>
          <a:stretch>
            <a:fillRect/>
          </a:stretch>
        </p:blipFill>
        <p:spPr/>
      </p:pic>
    </p:spTree>
    <p:extLst>
      <p:ext uri="{BB962C8B-B14F-4D97-AF65-F5344CB8AC3E}">
        <p14:creationId xmlns:p14="http://schemas.microsoft.com/office/powerpoint/2010/main" val="387627347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adison">
  <a:themeElements>
    <a:clrScheme name="Madison">
      <a:dk1>
        <a:sysClr val="windowText" lastClr="000000"/>
      </a:dk1>
      <a:lt1>
        <a:sysClr val="window" lastClr="FFFFFF"/>
      </a:lt1>
      <a:dk2>
        <a:srgbClr val="2C2D1F"/>
      </a:dk2>
      <a:lt2>
        <a:srgbClr val="FAF2C5"/>
      </a:lt2>
      <a:accent1>
        <a:srgbClr val="EA9736"/>
      </a:accent1>
      <a:accent2>
        <a:srgbClr val="EACF56"/>
      </a:accent2>
      <a:accent3>
        <a:srgbClr val="77D4D6"/>
      </a:accent3>
      <a:accent4>
        <a:srgbClr val="54AFDC"/>
      </a:accent4>
      <a:accent5>
        <a:srgbClr val="88C363"/>
      </a:accent5>
      <a:accent6>
        <a:srgbClr val="D9D899"/>
      </a:accent6>
      <a:hlink>
        <a:srgbClr val="A7A574"/>
      </a:hlink>
      <a:folHlink>
        <a:srgbClr val="8B887A"/>
      </a:folHlink>
    </a:clrScheme>
    <a:fontScheme name="Madison">
      <a:majorFont>
        <a:latin typeface="Arial" panose="020B0604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dison">
      <a:fillStyleLst>
        <a:solidFill>
          <a:schemeClr val="phClr"/>
        </a:solidFill>
        <a:gradFill rotWithShape="1">
          <a:gsLst>
            <a:gs pos="0">
              <a:schemeClr val="phClr">
                <a:tint val="48000"/>
                <a:alpha val="88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blipFill rotWithShape="1">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Madison" id="{025CB5FB-2DD3-45EE-B6F0-CC461540EB19}" vid="{9B359FC9-1E88-4883-B31D-CCECAE2A7B38}"/>
    </a:ext>
  </a:extLst>
</a:theme>
</file>

<file path=docProps/app.xml><?xml version="1.0" encoding="utf-8"?>
<Properties xmlns="http://schemas.openxmlformats.org/officeDocument/2006/extended-properties" xmlns:vt="http://schemas.openxmlformats.org/officeDocument/2006/docPropsVTypes">
  <Template>Madison</Template>
  <TotalTime>818</TotalTime>
  <Words>9592</Words>
  <Application>Microsoft Office PowerPoint</Application>
  <PresentationFormat>Widescreen</PresentationFormat>
  <Paragraphs>381</Paragraphs>
  <Slides>140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140</vt:i4>
      </vt:variant>
    </vt:vector>
  </HeadingPairs>
  <TitlesOfParts>
    <vt:vector size="146" baseType="lpstr">
      <vt:lpstr>Arial</vt:lpstr>
      <vt:lpstr>Cardo</vt:lpstr>
      <vt:lpstr>MS Shell Dlg 2</vt:lpstr>
      <vt:lpstr>Wingdings</vt:lpstr>
      <vt:lpstr>Wingdings 3</vt:lpstr>
      <vt:lpstr>Madison</vt:lpstr>
      <vt:lpstr>LOGOS</vt:lpstr>
      <vt:lpstr>In the beginning  was the Word, </vt:lpstr>
      <vt:lpstr>In the beginning was the Word,    </vt:lpstr>
      <vt:lpstr>In the BEGINNING </vt:lpstr>
      <vt:lpstr>In the BEGINNING </vt:lpstr>
      <vt:lpstr>In the BEGINNING </vt:lpstr>
      <vt:lpstr>In the BEGINNING </vt:lpstr>
      <vt:lpstr>In the BEGINNING </vt:lpstr>
      <vt:lpstr>In the BEGINNING </vt:lpstr>
      <vt:lpstr>…was the WORD,</vt:lpstr>
      <vt:lpstr>…was the WORD,</vt:lpstr>
      <vt:lpstr>…was the WORD,</vt:lpstr>
      <vt:lpstr>…was the WORD,</vt:lpstr>
      <vt:lpstr>…was the WORD,</vt:lpstr>
      <vt:lpstr>…was the WORD,</vt:lpstr>
      <vt:lpstr>…was the WORD,</vt:lpstr>
      <vt:lpstr>…was the WORD,</vt:lpstr>
      <vt:lpstr>…was the WORD,</vt:lpstr>
      <vt:lpstr>…was the WORD,</vt:lpstr>
      <vt:lpstr>…was the WORD,</vt:lpstr>
      <vt:lpstr>…was the WORD,</vt:lpstr>
      <vt:lpstr>…was the WORD,</vt:lpstr>
      <vt:lpstr>…was the WORD,</vt:lpstr>
      <vt:lpstr>…was the WORD,</vt:lpstr>
      <vt:lpstr>…was the WORD,</vt:lpstr>
      <vt:lpstr>…was the WORD,</vt:lpstr>
      <vt:lpstr>…was the WORD,</vt:lpstr>
      <vt:lpstr>…was the WORD,</vt:lpstr>
      <vt:lpstr>…was the WORD,</vt:lpstr>
      <vt:lpstr>…was the WORD,</vt:lpstr>
      <vt:lpstr>…was the WORD,</vt:lpstr>
      <vt:lpstr>…was the WORD,</vt:lpstr>
      <vt:lpstr>…was the WORD,</vt:lpstr>
      <vt:lpstr>…was the WORD,</vt:lpstr>
      <vt:lpstr>…was the WORD,</vt:lpstr>
      <vt:lpstr>…was the WORD,</vt:lpstr>
      <vt:lpstr>and the Word was with God, </vt:lpstr>
      <vt:lpstr>and the Word was with God,</vt:lpstr>
      <vt:lpstr>and the Word was with God,</vt:lpstr>
      <vt:lpstr>and the Word was with God,</vt:lpstr>
      <vt:lpstr>and the Word was with God,</vt:lpstr>
      <vt:lpstr>and the Word was with God,</vt:lpstr>
      <vt:lpstr>and the Word was with God,</vt:lpstr>
      <vt:lpstr>and the Word was with God,</vt:lpstr>
      <vt:lpstr>and the Word was with God,</vt:lpstr>
      <vt:lpstr>and the Word was with God,</vt:lpstr>
      <vt:lpstr>and the Word was with God,</vt:lpstr>
      <vt:lpstr>and the Word was God. </vt:lpstr>
      <vt:lpstr>and the Word was God.    </vt:lpstr>
      <vt:lpstr>…and the Word was God.</vt:lpstr>
      <vt:lpstr>…and the Word was God.</vt:lpstr>
      <vt:lpstr>…and the Word was God.</vt:lpstr>
      <vt:lpstr>…and the Word was God.</vt:lpstr>
      <vt:lpstr>…and the Word was God.</vt:lpstr>
      <vt:lpstr>…and the Word was God.</vt:lpstr>
      <vt:lpstr>…and the Word was God.</vt:lpstr>
      <vt:lpstr>…and the Word was God.</vt:lpstr>
      <vt:lpstr>…and the Word was God.</vt:lpstr>
      <vt:lpstr>Christ and Controversies</vt:lpstr>
      <vt:lpstr>Christ and Controversies</vt:lpstr>
      <vt:lpstr>Christ and Controversies</vt:lpstr>
      <vt:lpstr>Christ and Controversies</vt:lpstr>
      <vt:lpstr>Christ and Controversies</vt:lpstr>
      <vt:lpstr>Christ and Controversies</vt:lpstr>
      <vt:lpstr>Christ and Controversies</vt:lpstr>
      <vt:lpstr>Christ and Controversies</vt:lpstr>
      <vt:lpstr>Christ and Controversies</vt:lpstr>
      <vt:lpstr>Christ and Controversies</vt:lpstr>
      <vt:lpstr>Christ and Controversies</vt:lpstr>
      <vt:lpstr>Christ and Controversies</vt:lpstr>
      <vt:lpstr>Christ and Controversies</vt:lpstr>
      <vt:lpstr>Christ and Controversies</vt:lpstr>
      <vt:lpstr>Christ and Controversies</vt:lpstr>
      <vt:lpstr>Trinitarian Controversy: Docetism  </vt:lpstr>
      <vt:lpstr>Trinitarian Controversy: Docetism  </vt:lpstr>
      <vt:lpstr>Trinitarian Controversy: Docetism  </vt:lpstr>
      <vt:lpstr>Trinitarian Controversy: Docetism  </vt:lpstr>
      <vt:lpstr>Trinitarian Controversy: Docetism  </vt:lpstr>
      <vt:lpstr>Trinitarian Controversy: Docetism  </vt:lpstr>
      <vt:lpstr>Trinitarian Controversy: Docetism  </vt:lpstr>
      <vt:lpstr>Trinitarian Controversy: Docetism  </vt:lpstr>
      <vt:lpstr>Trinitarian Controversy: Docetism  </vt:lpstr>
      <vt:lpstr>Trinitarian Controversy: Docetism  </vt:lpstr>
      <vt:lpstr>Trinitarian Controversy: Docetism  </vt:lpstr>
      <vt:lpstr>Trinitarian Controversy: Docetism  </vt:lpstr>
      <vt:lpstr>Trinitarian Controversy: Docetism  </vt:lpstr>
      <vt:lpstr>Trinitarian Controversy: Docetism  </vt:lpstr>
      <vt:lpstr>Trinitarian Controversy: Docetism  </vt:lpstr>
      <vt:lpstr>Trinitarian Controversy: Docetism  </vt:lpstr>
      <vt:lpstr>Trinitarian Controversy: Monarchianism </vt:lpstr>
      <vt:lpstr>Trinitarian Controversy: Monarchianism  </vt:lpstr>
      <vt:lpstr>Trinitarian Controversy: Monarchianism  </vt:lpstr>
      <vt:lpstr>Trinitarian Controversy: Monarchianism  </vt:lpstr>
      <vt:lpstr>Trinitarian Controversy: Monarchianism </vt:lpstr>
      <vt:lpstr>Trinitarian Controversy: Monarchianism</vt:lpstr>
      <vt:lpstr>Trinitarian Controversy: Monarchianism</vt:lpstr>
      <vt:lpstr>Trinitarian Controversy: Monarchianism  </vt:lpstr>
      <vt:lpstr>Trinitarian Controversy: Monarchianism</vt:lpstr>
      <vt:lpstr>Trinitarian Controversy: Monarchianism</vt:lpstr>
      <vt:lpstr>Trinitarian Controversy: Arianism</vt:lpstr>
      <vt:lpstr>Trinitarian Controversy: Arianism  </vt:lpstr>
      <vt:lpstr>Trinitarian Controversy: Arianism </vt:lpstr>
      <vt:lpstr>Trinitarian Controversy: Arianism </vt:lpstr>
      <vt:lpstr>Trinitarian Controversy: Arianism </vt:lpstr>
      <vt:lpstr>Trinitarian Controversy: Arianism </vt:lpstr>
      <vt:lpstr>Trinitarian Controversy: Arianism  </vt:lpstr>
      <vt:lpstr>Trinitarian Controversy: Arianism </vt:lpstr>
      <vt:lpstr>Trinitarian Controversy: Arianism</vt:lpstr>
      <vt:lpstr>Christological Controversy: Nestorianism  </vt:lpstr>
      <vt:lpstr>Christological Controversy: Nestorianism  </vt:lpstr>
      <vt:lpstr>Christological Controversy: Nestorianism  </vt:lpstr>
      <vt:lpstr>Christological Controversy: Nestorianism  </vt:lpstr>
      <vt:lpstr>Christological Controversy: Nestorianism  </vt:lpstr>
      <vt:lpstr>Christological Controversy: Nestorianism  </vt:lpstr>
      <vt:lpstr>Christological Controversy: Nestorianism  </vt:lpstr>
      <vt:lpstr>Christological Controversy: Nestorianism  </vt:lpstr>
      <vt:lpstr>Christological Controversy: Monophysitism</vt:lpstr>
      <vt:lpstr>Christological Controversy: Monophysitism</vt:lpstr>
      <vt:lpstr>Christological Controversy: Monophysitism</vt:lpstr>
      <vt:lpstr>Christological Controversy: Monophysitism</vt:lpstr>
      <vt:lpstr>Christological Controversy: Monophysitism</vt:lpstr>
      <vt:lpstr>Christological Controversy: Monophysitism</vt:lpstr>
      <vt:lpstr>Christological Controversy: Monophysitism</vt:lpstr>
      <vt:lpstr>Christological Controversy: Monophysitism</vt:lpstr>
      <vt:lpstr>Christological Controversy: Monotheletism</vt:lpstr>
      <vt:lpstr>Christological Controversy: Monotheletism</vt:lpstr>
      <vt:lpstr>Christological Controversy: The Reformation</vt:lpstr>
      <vt:lpstr>Christological Controversy: The Reformation</vt:lpstr>
      <vt:lpstr>Christological Controversy: The Reformation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gabby young</dc:creator>
  <cp:lastModifiedBy>gabby young</cp:lastModifiedBy>
  <cp:revision>3</cp:revision>
  <dcterms:created xsi:type="dcterms:W3CDTF">2024-10-19T01:42:59Z</dcterms:created>
  <dcterms:modified xsi:type="dcterms:W3CDTF">2024-10-19T15:21:40Z</dcterms:modified>
</cp:coreProperties>
</file>